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
  </p:sldMasterIdLst>
  <p:notesMasterIdLst>
    <p:notesMasterId r:id="rId36"/>
  </p:notesMasterIdLst>
  <p:sldIdLst>
    <p:sldId id="263" r:id="rId2"/>
    <p:sldId id="340" r:id="rId3"/>
    <p:sldId id="335" r:id="rId4"/>
    <p:sldId id="265" r:id="rId5"/>
    <p:sldId id="306" r:id="rId6"/>
    <p:sldId id="303" r:id="rId7"/>
    <p:sldId id="273" r:id="rId8"/>
    <p:sldId id="275" r:id="rId9"/>
    <p:sldId id="272" r:id="rId10"/>
    <p:sldId id="276" r:id="rId11"/>
    <p:sldId id="284" r:id="rId12"/>
    <p:sldId id="286" r:id="rId13"/>
    <p:sldId id="280" r:id="rId14"/>
    <p:sldId id="281" r:id="rId15"/>
    <p:sldId id="282" r:id="rId16"/>
    <p:sldId id="283" r:id="rId17"/>
    <p:sldId id="311" r:id="rId18"/>
    <p:sldId id="336" r:id="rId19"/>
    <p:sldId id="322" r:id="rId20"/>
    <p:sldId id="337" r:id="rId21"/>
    <p:sldId id="338" r:id="rId22"/>
    <p:sldId id="339" r:id="rId23"/>
    <p:sldId id="323" r:id="rId24"/>
    <p:sldId id="325" r:id="rId25"/>
    <p:sldId id="326" r:id="rId26"/>
    <p:sldId id="327" r:id="rId27"/>
    <p:sldId id="308" r:id="rId28"/>
    <p:sldId id="328" r:id="rId29"/>
    <p:sldId id="329" r:id="rId30"/>
    <p:sldId id="330" r:id="rId31"/>
    <p:sldId id="315" r:id="rId32"/>
    <p:sldId id="317" r:id="rId33"/>
    <p:sldId id="316" r:id="rId34"/>
    <p:sldId id="305"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AD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771" autoAdjust="0"/>
    <p:restoredTop sz="94660"/>
  </p:normalViewPr>
  <p:slideViewPr>
    <p:cSldViewPr snapToGrid="0">
      <p:cViewPr varScale="1">
        <p:scale>
          <a:sx n="109" d="100"/>
          <a:sy n="109" d="100"/>
        </p:scale>
        <p:origin x="144"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1E76FC-D23B-4C06-A581-1845F88A77C5}" type="datetimeFigureOut">
              <a:rPr lang="en-US" smtClean="0"/>
              <a:t>9/1/2020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9CB658-9929-499A-A297-0EFB2C19F3DF}" type="slidenum">
              <a:rPr lang="en-US" smtClean="0"/>
              <a:t>‹#›</a:t>
            </a:fld>
            <a:endParaRPr lang="en-US"/>
          </a:p>
        </p:txBody>
      </p:sp>
    </p:spTree>
    <p:extLst>
      <p:ext uri="{BB962C8B-B14F-4D97-AF65-F5344CB8AC3E}">
        <p14:creationId xmlns:p14="http://schemas.microsoft.com/office/powerpoint/2010/main" val="2691351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9CB658-9929-499A-A297-0EFB2C19F3DF}" type="slidenum">
              <a:rPr lang="en-US" smtClean="0"/>
              <a:t>1</a:t>
            </a:fld>
            <a:endParaRPr lang="en-US"/>
          </a:p>
        </p:txBody>
      </p:sp>
    </p:spTree>
    <p:extLst>
      <p:ext uri="{BB962C8B-B14F-4D97-AF65-F5344CB8AC3E}">
        <p14:creationId xmlns:p14="http://schemas.microsoft.com/office/powerpoint/2010/main" val="717106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149F5A09-BEBF-4337-9635-59EC9C0D6446}" type="datetime1">
              <a:rPr lang="en-US" smtClean="0"/>
              <a:t>9/1/2020</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84530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en-US" dirty="0"/>
              <a:t>Each neuron within the network is usually a simple processing unit which takes one or more inputs and produces an output. At each neuron, every input has an associated </a:t>
            </a:r>
            <a:r>
              <a:rPr lang="en-GB" altLang="en-US" dirty="0">
                <a:solidFill>
                  <a:schemeClr val="hlink"/>
                </a:solidFill>
              </a:rPr>
              <a:t>weight</a:t>
            </a:r>
            <a:r>
              <a:rPr lang="en-GB" altLang="en-US" dirty="0"/>
              <a:t> which modifies the strength of each input</a:t>
            </a:r>
            <a:r>
              <a:rPr lang="en-US" altLang="en-US" dirty="0"/>
              <a:t>. </a:t>
            </a:r>
            <a:r>
              <a:rPr lang="en-GB" altLang="en-US" dirty="0"/>
              <a:t>The neuron simply adds together all the inputs and calculates an output to be passed on. </a:t>
            </a:r>
          </a:p>
          <a:p>
            <a:endParaRPr lang="en-GB" altLang="en-US" dirty="0"/>
          </a:p>
          <a:p>
            <a:endParaRPr lang="en-US" dirty="0"/>
          </a:p>
        </p:txBody>
      </p:sp>
      <p:sp>
        <p:nvSpPr>
          <p:cNvPr id="4" name="Slide Number Placeholder 3"/>
          <p:cNvSpPr>
            <a:spLocks noGrp="1"/>
          </p:cNvSpPr>
          <p:nvPr>
            <p:ph type="sldNum" sz="quarter" idx="10"/>
          </p:nvPr>
        </p:nvSpPr>
        <p:spPr/>
        <p:txBody>
          <a:bodyPr/>
          <a:lstStyle/>
          <a:p>
            <a:pPr>
              <a:defRPr/>
            </a:pPr>
            <a:fld id="{8F2F4E57-8579-4838-B84C-35BF7B205AF6}" type="slidenum">
              <a:rPr lang="en-US" smtClean="0"/>
              <a:pPr>
                <a:defRPr/>
              </a:pPr>
              <a:t>10</a:t>
            </a:fld>
            <a:endParaRPr lang="en-US"/>
          </a:p>
        </p:txBody>
      </p:sp>
    </p:spTree>
    <p:extLst>
      <p:ext uri="{BB962C8B-B14F-4D97-AF65-F5344CB8AC3E}">
        <p14:creationId xmlns:p14="http://schemas.microsoft.com/office/powerpoint/2010/main" val="3307338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5D740A5B-6A9A-4D43-9FE2-46AC68AACE98}" type="datetime1">
              <a:rPr lang="en-US" smtClean="0"/>
              <a:t>9/1/2020</a:t>
            </a:fld>
            <a:endParaRPr lang="en-US"/>
          </a:p>
        </p:txBody>
      </p:sp>
      <p:sp>
        <p:nvSpPr>
          <p:cNvPr id="5" name="Footer Placeholder 4"/>
          <p:cNvSpPr>
            <a:spLocks noGrp="1"/>
          </p:cNvSpPr>
          <p:nvPr>
            <p:ph type="ftr" sz="quarter" idx="11"/>
          </p:nvPr>
        </p:nvSpPr>
        <p:spPr/>
        <p:txBody>
          <a:bodyPr/>
          <a:lstStyle/>
          <a:p>
            <a:r>
              <a:rPr lang="en-US"/>
              <a:t>Techtrunk Ventures Pvt Ltd | Www.Techtrunk.In</a:t>
            </a:r>
          </a:p>
        </p:txBody>
      </p:sp>
      <p:sp>
        <p:nvSpPr>
          <p:cNvPr id="6" name="Slide Number Placeholder 5"/>
          <p:cNvSpPr>
            <a:spLocks noGrp="1"/>
          </p:cNvSpPr>
          <p:nvPr>
            <p:ph type="sldNum" sz="quarter" idx="12"/>
          </p:nvPr>
        </p:nvSpPr>
        <p:spPr/>
        <p:txBody>
          <a:bodyPr/>
          <a:lstStyle/>
          <a:p>
            <a:fld id="{69889A98-20B6-4DCC-93E9-3ED0BDDDC2B3}"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57863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7A99B9-C728-40D8-8213-9308C3F2B5DE}" type="datetime1">
              <a:rPr lang="en-US" smtClean="0"/>
              <a:t>9/1/2020</a:t>
            </a:fld>
            <a:endParaRPr lang="en-US"/>
          </a:p>
        </p:txBody>
      </p:sp>
      <p:sp>
        <p:nvSpPr>
          <p:cNvPr id="5" name="Footer Placeholder 4"/>
          <p:cNvSpPr>
            <a:spLocks noGrp="1"/>
          </p:cNvSpPr>
          <p:nvPr>
            <p:ph type="ftr" sz="quarter" idx="11"/>
          </p:nvPr>
        </p:nvSpPr>
        <p:spPr/>
        <p:txBody>
          <a:bodyPr/>
          <a:lstStyle/>
          <a:p>
            <a:r>
              <a:rPr lang="en-US"/>
              <a:t>Techtrunk Ventures Pvt Ltd | Www.Techtrunk.In</a:t>
            </a:r>
          </a:p>
        </p:txBody>
      </p:sp>
      <p:sp>
        <p:nvSpPr>
          <p:cNvPr id="6" name="Slide Number Placeholder 5"/>
          <p:cNvSpPr>
            <a:spLocks noGrp="1"/>
          </p:cNvSpPr>
          <p:nvPr>
            <p:ph type="sldNum" sz="quarter" idx="12"/>
          </p:nvPr>
        </p:nvSpPr>
        <p:spPr/>
        <p:txBody>
          <a:bodyPr/>
          <a:lstStyle/>
          <a:p>
            <a:fld id="{69889A98-20B6-4DCC-93E9-3ED0BDDDC2B3}" type="slidenum">
              <a:rPr lang="en-US" smtClean="0"/>
              <a:t>‹#›</a:t>
            </a:fld>
            <a:endParaRPr lang="en-US"/>
          </a:p>
        </p:txBody>
      </p:sp>
    </p:spTree>
    <p:extLst>
      <p:ext uri="{BB962C8B-B14F-4D97-AF65-F5344CB8AC3E}">
        <p14:creationId xmlns:p14="http://schemas.microsoft.com/office/powerpoint/2010/main" val="226218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4C3855-A30B-4186-98A4-445B86EFFF52}" type="datetime1">
              <a:rPr lang="en-US" smtClean="0"/>
              <a:t>9/1/2020</a:t>
            </a:fld>
            <a:endParaRPr lang="en-US"/>
          </a:p>
        </p:txBody>
      </p:sp>
      <p:sp>
        <p:nvSpPr>
          <p:cNvPr id="5" name="Footer Placeholder 4"/>
          <p:cNvSpPr>
            <a:spLocks noGrp="1"/>
          </p:cNvSpPr>
          <p:nvPr>
            <p:ph type="ftr" sz="quarter" idx="11"/>
          </p:nvPr>
        </p:nvSpPr>
        <p:spPr/>
        <p:txBody>
          <a:bodyPr/>
          <a:lstStyle/>
          <a:p>
            <a:r>
              <a:rPr lang="en-US"/>
              <a:t>Techtrunk Ventures Pvt Ltd | Www.Techtrunk.In</a:t>
            </a:r>
          </a:p>
        </p:txBody>
      </p:sp>
      <p:sp>
        <p:nvSpPr>
          <p:cNvPr id="6" name="Slide Number Placeholder 5"/>
          <p:cNvSpPr>
            <a:spLocks noGrp="1"/>
          </p:cNvSpPr>
          <p:nvPr>
            <p:ph type="sldNum" sz="quarter" idx="12"/>
          </p:nvPr>
        </p:nvSpPr>
        <p:spPr/>
        <p:txBody>
          <a:bodyPr/>
          <a:lstStyle/>
          <a:p>
            <a:fld id="{69889A98-20B6-4DCC-93E9-3ED0BDDDC2B3}"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39547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cxnSp>
        <p:nvCxnSpPr>
          <p:cNvPr id="5" name="Straight Connector 4"/>
          <p:cNvCxnSpPr/>
          <p:nvPr userDrawn="1"/>
        </p:nvCxnSpPr>
        <p:spPr>
          <a:xfrm flipV="1">
            <a:off x="0" y="860425"/>
            <a:ext cx="12192000" cy="14288"/>
          </a:xfrm>
          <a:prstGeom prst="line">
            <a:avLst/>
          </a:prstGeom>
          <a:ln w="28575">
            <a:solidFill>
              <a:srgbClr val="DA5826"/>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757429837"/>
      </p:ext>
    </p:extLst>
  </p:cSld>
  <p:clrMapOvr>
    <a:masterClrMapping/>
  </p:clrMapOvr>
  <p:transition>
    <p:fade thruBlk="1"/>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CE0E6-0194-4584-90CB-D8CE95A021EF}"/>
              </a:ext>
            </a:extLst>
          </p:cNvPr>
          <p:cNvSpPr>
            <a:spLocks noGrp="1"/>
          </p:cNvSpPr>
          <p:nvPr>
            <p:ph type="title"/>
          </p:nvPr>
        </p:nvSpPr>
        <p:spPr/>
        <p:txBody>
          <a:bodyPr/>
          <a:lstStyle>
            <a:lvl1pPr>
              <a:defRPr cap="small" baseline="0"/>
            </a:lvl1pPr>
          </a:lstStyle>
          <a:p>
            <a:r>
              <a:rPr lang="en-US" dirty="0"/>
              <a:t>Click to edit Master title style</a:t>
            </a:r>
            <a:endParaRPr lang="en-IN" dirty="0"/>
          </a:p>
        </p:txBody>
      </p:sp>
      <p:sp>
        <p:nvSpPr>
          <p:cNvPr id="3" name="Date Placeholder 2">
            <a:extLst>
              <a:ext uri="{FF2B5EF4-FFF2-40B4-BE49-F238E27FC236}">
                <a16:creationId xmlns:a16="http://schemas.microsoft.com/office/drawing/2014/main" id="{9D5DB572-DA85-4323-AE78-67C845C2AB4F}"/>
              </a:ext>
            </a:extLst>
          </p:cNvPr>
          <p:cNvSpPr>
            <a:spLocks noGrp="1"/>
          </p:cNvSpPr>
          <p:nvPr>
            <p:ph type="dt" sz="half" idx="10"/>
          </p:nvPr>
        </p:nvSpPr>
        <p:spPr/>
        <p:txBody>
          <a:bodyPr/>
          <a:lstStyle/>
          <a:p>
            <a:fld id="{90298CD5-6C1E-4009-B41F-6DF62E31D3BE}" type="datetimeFigureOut">
              <a:rPr lang="en-US" smtClean="0"/>
              <a:pPr/>
              <a:t>9/1/2020</a:t>
            </a:fld>
            <a:endParaRPr lang="en-US" dirty="0"/>
          </a:p>
        </p:txBody>
      </p:sp>
      <p:sp>
        <p:nvSpPr>
          <p:cNvPr id="4" name="Footer Placeholder 3">
            <a:extLst>
              <a:ext uri="{FF2B5EF4-FFF2-40B4-BE49-F238E27FC236}">
                <a16:creationId xmlns:a16="http://schemas.microsoft.com/office/drawing/2014/main" id="{A786D0A0-221B-4CDD-884F-F1DEFECCDCA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6BB6CCB-1E6E-4BFF-BA2E-4B3B135BD9F9}"/>
              </a:ext>
            </a:extLst>
          </p:cNvPr>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Content Placeholder 6">
            <a:extLst>
              <a:ext uri="{FF2B5EF4-FFF2-40B4-BE49-F238E27FC236}">
                <a16:creationId xmlns:a16="http://schemas.microsoft.com/office/drawing/2014/main" id="{FE2F524A-73C7-4CED-AC60-8A22229DB05D}"/>
              </a:ext>
            </a:extLst>
          </p:cNvPr>
          <p:cNvSpPr>
            <a:spLocks noGrp="1"/>
          </p:cNvSpPr>
          <p:nvPr>
            <p:ph sz="quarter" idx="13"/>
          </p:nvPr>
        </p:nvSpPr>
        <p:spPr>
          <a:xfrm>
            <a:off x="1023938" y="2222090"/>
            <a:ext cx="9720262" cy="396281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Rectangle 7">
            <a:extLst>
              <a:ext uri="{FF2B5EF4-FFF2-40B4-BE49-F238E27FC236}">
                <a16:creationId xmlns:a16="http://schemas.microsoft.com/office/drawing/2014/main" id="{36E2A21B-83A1-4B2B-8678-2277B2D759A7}"/>
              </a:ext>
            </a:extLst>
          </p:cNvPr>
          <p:cNvSpPr/>
          <p:nvPr userDrawn="1"/>
        </p:nvSpPr>
        <p:spPr>
          <a:xfrm>
            <a:off x="0" y="6312310"/>
            <a:ext cx="12192000" cy="545690"/>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Tree>
    <p:extLst>
      <p:ext uri="{BB962C8B-B14F-4D97-AF65-F5344CB8AC3E}">
        <p14:creationId xmlns:p14="http://schemas.microsoft.com/office/powerpoint/2010/main" val="3082364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521EC5-0BDA-4F3D-8716-1AE05945A82C}" type="datetime1">
              <a:rPr lang="en-US" smtClean="0"/>
              <a:t>9/1/2020</a:t>
            </a:fld>
            <a:endParaRPr lang="en-US"/>
          </a:p>
        </p:txBody>
      </p:sp>
      <p:sp>
        <p:nvSpPr>
          <p:cNvPr id="5" name="Footer Placeholder 4"/>
          <p:cNvSpPr>
            <a:spLocks noGrp="1"/>
          </p:cNvSpPr>
          <p:nvPr>
            <p:ph type="ftr" sz="quarter" idx="11"/>
          </p:nvPr>
        </p:nvSpPr>
        <p:spPr/>
        <p:txBody>
          <a:bodyPr/>
          <a:lstStyle/>
          <a:p>
            <a:r>
              <a:rPr lang="en-US"/>
              <a:t>Techtrunk Ventures Pvt Ltd | Www.Techtrunk.In</a:t>
            </a:r>
          </a:p>
        </p:txBody>
      </p:sp>
      <p:sp>
        <p:nvSpPr>
          <p:cNvPr id="6" name="Slide Number Placeholder 5"/>
          <p:cNvSpPr>
            <a:spLocks noGrp="1"/>
          </p:cNvSpPr>
          <p:nvPr>
            <p:ph type="sldNum" sz="quarter" idx="12"/>
          </p:nvPr>
        </p:nvSpPr>
        <p:spPr/>
        <p:txBody>
          <a:bodyPr/>
          <a:lstStyle/>
          <a:p>
            <a:fld id="{69889A98-20B6-4DCC-93E9-3ED0BDDDC2B3}" type="slidenum">
              <a:rPr lang="en-US" smtClean="0"/>
              <a:t>‹#›</a:t>
            </a:fld>
            <a:endParaRPr lang="en-US"/>
          </a:p>
        </p:txBody>
      </p:sp>
    </p:spTree>
    <p:extLst>
      <p:ext uri="{BB962C8B-B14F-4D97-AF65-F5344CB8AC3E}">
        <p14:creationId xmlns:p14="http://schemas.microsoft.com/office/powerpoint/2010/main" val="1938595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3E12EF4-5ADE-41E3-8C05-26333404004F}" type="datetime1">
              <a:rPr lang="en-US" smtClean="0"/>
              <a:t>9/1/2020</a:t>
            </a:fld>
            <a:endParaRPr lang="en-US"/>
          </a:p>
        </p:txBody>
      </p:sp>
      <p:sp>
        <p:nvSpPr>
          <p:cNvPr id="5" name="Footer Placeholder 4"/>
          <p:cNvSpPr>
            <a:spLocks noGrp="1"/>
          </p:cNvSpPr>
          <p:nvPr>
            <p:ph type="ftr" sz="quarter" idx="11"/>
          </p:nvPr>
        </p:nvSpPr>
        <p:spPr/>
        <p:txBody>
          <a:bodyPr/>
          <a:lstStyle/>
          <a:p>
            <a:r>
              <a:rPr lang="en-US"/>
              <a:t>Techtrunk Ventures Pvt Ltd | Www.Techtrunk.In</a:t>
            </a:r>
          </a:p>
        </p:txBody>
      </p:sp>
      <p:sp>
        <p:nvSpPr>
          <p:cNvPr id="6" name="Slide Number Placeholder 5"/>
          <p:cNvSpPr>
            <a:spLocks noGrp="1"/>
          </p:cNvSpPr>
          <p:nvPr>
            <p:ph type="sldNum" sz="quarter" idx="12"/>
          </p:nvPr>
        </p:nvSpPr>
        <p:spPr/>
        <p:txBody>
          <a:bodyPr/>
          <a:lstStyle/>
          <a:p>
            <a:fld id="{69889A98-20B6-4DCC-93E9-3ED0BDDDC2B3}"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9684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546EFA-2660-4546-8B8A-5C31C8C2C545}" type="datetime1">
              <a:rPr lang="en-US" smtClean="0"/>
              <a:t>9/1/2020</a:t>
            </a:fld>
            <a:endParaRPr lang="en-US"/>
          </a:p>
        </p:txBody>
      </p:sp>
      <p:sp>
        <p:nvSpPr>
          <p:cNvPr id="6" name="Footer Placeholder 5"/>
          <p:cNvSpPr>
            <a:spLocks noGrp="1"/>
          </p:cNvSpPr>
          <p:nvPr>
            <p:ph type="ftr" sz="quarter" idx="11"/>
          </p:nvPr>
        </p:nvSpPr>
        <p:spPr/>
        <p:txBody>
          <a:bodyPr/>
          <a:lstStyle/>
          <a:p>
            <a:r>
              <a:rPr lang="en-US"/>
              <a:t>Techtrunk Ventures Pvt Ltd | Www.Techtrunk.In</a:t>
            </a:r>
          </a:p>
        </p:txBody>
      </p:sp>
      <p:sp>
        <p:nvSpPr>
          <p:cNvPr id="7" name="Slide Number Placeholder 6"/>
          <p:cNvSpPr>
            <a:spLocks noGrp="1"/>
          </p:cNvSpPr>
          <p:nvPr>
            <p:ph type="sldNum" sz="quarter" idx="12"/>
          </p:nvPr>
        </p:nvSpPr>
        <p:spPr/>
        <p:txBody>
          <a:bodyPr/>
          <a:lstStyle/>
          <a:p>
            <a:fld id="{69889A98-20B6-4DCC-93E9-3ED0BDDDC2B3}" type="slidenum">
              <a:rPr lang="en-US" smtClean="0"/>
              <a:t>‹#›</a:t>
            </a:fld>
            <a:endParaRPr lang="en-US"/>
          </a:p>
        </p:txBody>
      </p:sp>
    </p:spTree>
    <p:extLst>
      <p:ext uri="{BB962C8B-B14F-4D97-AF65-F5344CB8AC3E}">
        <p14:creationId xmlns:p14="http://schemas.microsoft.com/office/powerpoint/2010/main" val="1558475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136C612-4DB0-4F38-9734-E4356154D00D}" type="datetime1">
              <a:rPr lang="en-US" smtClean="0"/>
              <a:t>9/1/2020</a:t>
            </a:fld>
            <a:endParaRPr lang="en-US"/>
          </a:p>
        </p:txBody>
      </p:sp>
      <p:sp>
        <p:nvSpPr>
          <p:cNvPr id="8" name="Footer Placeholder 7"/>
          <p:cNvSpPr>
            <a:spLocks noGrp="1"/>
          </p:cNvSpPr>
          <p:nvPr>
            <p:ph type="ftr" sz="quarter" idx="11"/>
          </p:nvPr>
        </p:nvSpPr>
        <p:spPr/>
        <p:txBody>
          <a:bodyPr/>
          <a:lstStyle/>
          <a:p>
            <a:r>
              <a:rPr lang="en-US"/>
              <a:t>Techtrunk Ventures Pvt Ltd | Www.Techtrunk.In</a:t>
            </a:r>
          </a:p>
        </p:txBody>
      </p:sp>
      <p:sp>
        <p:nvSpPr>
          <p:cNvPr id="9" name="Slide Number Placeholder 8"/>
          <p:cNvSpPr>
            <a:spLocks noGrp="1"/>
          </p:cNvSpPr>
          <p:nvPr>
            <p:ph type="sldNum" sz="quarter" idx="12"/>
          </p:nvPr>
        </p:nvSpPr>
        <p:spPr/>
        <p:txBody>
          <a:bodyPr/>
          <a:lstStyle/>
          <a:p>
            <a:fld id="{69889A98-20B6-4DCC-93E9-3ED0BDDDC2B3}" type="slidenum">
              <a:rPr lang="en-US" smtClean="0"/>
              <a:t>‹#›</a:t>
            </a:fld>
            <a:endParaRPr lang="en-US"/>
          </a:p>
        </p:txBody>
      </p:sp>
    </p:spTree>
    <p:extLst>
      <p:ext uri="{BB962C8B-B14F-4D97-AF65-F5344CB8AC3E}">
        <p14:creationId xmlns:p14="http://schemas.microsoft.com/office/powerpoint/2010/main" val="2003271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671D-403E-4E3E-9D90-7C4C5923D4CC}" type="datetime1">
              <a:rPr lang="en-US" smtClean="0"/>
              <a:t>9/1/2020</a:t>
            </a:fld>
            <a:endParaRPr lang="en-US"/>
          </a:p>
        </p:txBody>
      </p:sp>
      <p:sp>
        <p:nvSpPr>
          <p:cNvPr id="4" name="Footer Placeholder 3"/>
          <p:cNvSpPr>
            <a:spLocks noGrp="1"/>
          </p:cNvSpPr>
          <p:nvPr>
            <p:ph type="ftr" sz="quarter" idx="11"/>
          </p:nvPr>
        </p:nvSpPr>
        <p:spPr/>
        <p:txBody>
          <a:bodyPr/>
          <a:lstStyle/>
          <a:p>
            <a:r>
              <a:rPr lang="en-US"/>
              <a:t>Techtrunk Ventures Pvt Ltd | Www.Techtrunk.In</a:t>
            </a:r>
          </a:p>
        </p:txBody>
      </p:sp>
      <p:sp>
        <p:nvSpPr>
          <p:cNvPr id="5" name="Slide Number Placeholder 4"/>
          <p:cNvSpPr>
            <a:spLocks noGrp="1"/>
          </p:cNvSpPr>
          <p:nvPr>
            <p:ph type="sldNum" sz="quarter" idx="12"/>
          </p:nvPr>
        </p:nvSpPr>
        <p:spPr/>
        <p:txBody>
          <a:bodyPr/>
          <a:lstStyle/>
          <a:p>
            <a:fld id="{69889A98-20B6-4DCC-93E9-3ED0BDDDC2B3}" type="slidenum">
              <a:rPr lang="en-US" smtClean="0"/>
              <a:t>‹#›</a:t>
            </a:fld>
            <a:endParaRPr lang="en-US"/>
          </a:p>
        </p:txBody>
      </p:sp>
    </p:spTree>
    <p:extLst>
      <p:ext uri="{BB962C8B-B14F-4D97-AF65-F5344CB8AC3E}">
        <p14:creationId xmlns:p14="http://schemas.microsoft.com/office/powerpoint/2010/main" val="1281855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130A68-7841-46B7-8A1C-2A3782B596D0}" type="datetime1">
              <a:rPr lang="en-US" smtClean="0"/>
              <a:t>9/1/2020</a:t>
            </a:fld>
            <a:endParaRPr lang="en-US"/>
          </a:p>
        </p:txBody>
      </p:sp>
      <p:sp>
        <p:nvSpPr>
          <p:cNvPr id="3" name="Footer Placeholder 2"/>
          <p:cNvSpPr>
            <a:spLocks noGrp="1"/>
          </p:cNvSpPr>
          <p:nvPr>
            <p:ph type="ftr" sz="quarter" idx="11"/>
          </p:nvPr>
        </p:nvSpPr>
        <p:spPr/>
        <p:txBody>
          <a:bodyPr/>
          <a:lstStyle/>
          <a:p>
            <a:r>
              <a:rPr lang="en-US"/>
              <a:t>Techtrunk Ventures Pvt Ltd | Www.Techtrunk.In</a:t>
            </a:r>
          </a:p>
        </p:txBody>
      </p:sp>
      <p:sp>
        <p:nvSpPr>
          <p:cNvPr id="4" name="Slide Number Placeholder 3"/>
          <p:cNvSpPr>
            <a:spLocks noGrp="1"/>
          </p:cNvSpPr>
          <p:nvPr>
            <p:ph type="sldNum" sz="quarter" idx="12"/>
          </p:nvPr>
        </p:nvSpPr>
        <p:spPr/>
        <p:txBody>
          <a:bodyPr/>
          <a:lstStyle/>
          <a:p>
            <a:fld id="{69889A98-20B6-4DCC-93E9-3ED0BDDDC2B3}" type="slidenum">
              <a:rPr lang="en-US" smtClean="0"/>
              <a:t>‹#›</a:t>
            </a:fld>
            <a:endParaRPr lang="en-US"/>
          </a:p>
        </p:txBody>
      </p:sp>
    </p:spTree>
    <p:extLst>
      <p:ext uri="{BB962C8B-B14F-4D97-AF65-F5344CB8AC3E}">
        <p14:creationId xmlns:p14="http://schemas.microsoft.com/office/powerpoint/2010/main" val="2225378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96209C7-45EC-4A0B-862E-8067DBE87890}" type="datetime1">
              <a:rPr lang="en-US" smtClean="0"/>
              <a:t>9/1/2020</a:t>
            </a:fld>
            <a:endParaRPr lang="en-US"/>
          </a:p>
        </p:txBody>
      </p:sp>
      <p:sp>
        <p:nvSpPr>
          <p:cNvPr id="6" name="Footer Placeholder 5"/>
          <p:cNvSpPr>
            <a:spLocks noGrp="1"/>
          </p:cNvSpPr>
          <p:nvPr>
            <p:ph type="ftr" sz="quarter" idx="11"/>
          </p:nvPr>
        </p:nvSpPr>
        <p:spPr/>
        <p:txBody>
          <a:bodyPr/>
          <a:lstStyle/>
          <a:p>
            <a:r>
              <a:rPr lang="en-US"/>
              <a:t>Techtrunk Ventures Pvt Ltd | Www.Techtrunk.In</a:t>
            </a:r>
          </a:p>
        </p:txBody>
      </p:sp>
      <p:sp>
        <p:nvSpPr>
          <p:cNvPr id="7" name="Slide Number Placeholder 6"/>
          <p:cNvSpPr>
            <a:spLocks noGrp="1"/>
          </p:cNvSpPr>
          <p:nvPr>
            <p:ph type="sldNum" sz="quarter" idx="12"/>
          </p:nvPr>
        </p:nvSpPr>
        <p:spPr/>
        <p:txBody>
          <a:bodyPr/>
          <a:lstStyle/>
          <a:p>
            <a:fld id="{69889A98-20B6-4DCC-93E9-3ED0BDDDC2B3}" type="slidenum">
              <a:rPr lang="en-US" smtClean="0"/>
              <a:t>‹#›</a:t>
            </a:fld>
            <a:endParaRPr lang="en-US"/>
          </a:p>
        </p:txBody>
      </p:sp>
    </p:spTree>
    <p:extLst>
      <p:ext uri="{BB962C8B-B14F-4D97-AF65-F5344CB8AC3E}">
        <p14:creationId xmlns:p14="http://schemas.microsoft.com/office/powerpoint/2010/main" val="4181063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2644DB6-577A-4A1B-9B0F-996002FF2D81}" type="datetime1">
              <a:rPr lang="en-US" smtClean="0"/>
              <a:t>9/1/2020</a:t>
            </a:fld>
            <a:endParaRPr lang="en-US"/>
          </a:p>
        </p:txBody>
      </p:sp>
      <p:sp>
        <p:nvSpPr>
          <p:cNvPr id="6" name="Footer Placeholder 5"/>
          <p:cNvSpPr>
            <a:spLocks noGrp="1"/>
          </p:cNvSpPr>
          <p:nvPr>
            <p:ph type="ftr" sz="quarter" idx="11"/>
          </p:nvPr>
        </p:nvSpPr>
        <p:spPr/>
        <p:txBody>
          <a:bodyPr/>
          <a:lstStyle/>
          <a:p>
            <a:r>
              <a:rPr lang="en-US"/>
              <a:t>Techtrunk Ventures Pvt Ltd | Www.Techtrunk.In</a:t>
            </a:r>
          </a:p>
        </p:txBody>
      </p:sp>
      <p:sp>
        <p:nvSpPr>
          <p:cNvPr id="7" name="Slide Number Placeholder 6"/>
          <p:cNvSpPr>
            <a:spLocks noGrp="1"/>
          </p:cNvSpPr>
          <p:nvPr>
            <p:ph type="sldNum" sz="quarter" idx="12"/>
          </p:nvPr>
        </p:nvSpPr>
        <p:spPr/>
        <p:txBody>
          <a:bodyPr/>
          <a:lstStyle/>
          <a:p>
            <a:fld id="{69889A98-20B6-4DCC-93E9-3ED0BDDDC2B3}"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918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7EC2FD78-2AFD-434B-B42C-0AA7B50C9ED5}" type="datetime1">
              <a:rPr lang="en-US" smtClean="0"/>
              <a:t>9/1/2020</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r>
              <a:rPr lang="en-US"/>
              <a:t>Techtrunk Ventures Pvt Ltd | Www.Techtrunk.In</a:t>
            </a: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9889A98-20B6-4DCC-93E9-3ED0BDDDC2B3}"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493567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672" r:id="rId12"/>
    <p:sldLayoutId id="2147483709" r:id="rId13"/>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slideLayout" Target="../slideLayouts/slideLayout13.xml"/><Relationship Id="rId5" Type="http://schemas.openxmlformats.org/officeDocument/2006/relationships/image" Target="../media/image16.wmf"/><Relationship Id="rId4" Type="http://schemas.openxmlformats.org/officeDocument/2006/relationships/image" Target="../media/image15.wmf"/></Relationships>
</file>

<file path=ppt/slides/_rels/slide12.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7.wmf"/><Relationship Id="rId1" Type="http://schemas.openxmlformats.org/officeDocument/2006/relationships/slideLayout" Target="../slideLayouts/slideLayout13.xml"/><Relationship Id="rId6" Type="http://schemas.openxmlformats.org/officeDocument/2006/relationships/image" Target="../media/image18.wmf"/><Relationship Id="rId5" Type="http://schemas.openxmlformats.org/officeDocument/2006/relationships/image" Target="../media/image16.wmf"/><Relationship Id="rId4" Type="http://schemas.openxmlformats.org/officeDocument/2006/relationships/image" Target="../media/image15.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0.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F83DC2-3EE4-476F-8F5C-E9B89BC1D89C}"/>
              </a:ext>
            </a:extLst>
          </p:cNvPr>
          <p:cNvSpPr>
            <a:spLocks noGrp="1"/>
          </p:cNvSpPr>
          <p:nvPr>
            <p:ph type="ctrTitle"/>
          </p:nvPr>
        </p:nvSpPr>
        <p:spPr/>
        <p:txBody>
          <a:bodyPr/>
          <a:lstStyle/>
          <a:p>
            <a:r>
              <a:rPr lang="en-US" sz="4000" b="1" cap="none" spc="-73" dirty="0">
                <a:solidFill>
                  <a:schemeClr val="tx1">
                    <a:lumMod val="85000"/>
                    <a:lumOff val="15000"/>
                  </a:schemeClr>
                </a:solidFill>
                <a:latin typeface="Calibri"/>
                <a:ea typeface="+mn-ea"/>
                <a:cs typeface="Calibri"/>
              </a:rPr>
              <a:t>Artificial Neural Networks</a:t>
            </a:r>
          </a:p>
        </p:txBody>
      </p:sp>
      <p:sp>
        <p:nvSpPr>
          <p:cNvPr id="5" name="Subtitle 4">
            <a:extLst>
              <a:ext uri="{FF2B5EF4-FFF2-40B4-BE49-F238E27FC236}">
                <a16:creationId xmlns:a16="http://schemas.microsoft.com/office/drawing/2014/main" id="{431E1056-090C-4146-86F5-693D918F9FCF}"/>
              </a:ext>
            </a:extLst>
          </p:cNvPr>
          <p:cNvSpPr>
            <a:spLocks noGrp="1"/>
          </p:cNvSpPr>
          <p:nvPr>
            <p:ph type="subTitle" idx="1"/>
          </p:nvPr>
        </p:nvSpPr>
        <p:spPr/>
        <p:txBody>
          <a:bodyPr/>
          <a:lstStyle/>
          <a:p>
            <a:r>
              <a:rPr lang="en-US" dirty="0"/>
              <a:t>Anshu Pandey</a:t>
            </a:r>
          </a:p>
        </p:txBody>
      </p:sp>
    </p:spTree>
    <p:extLst>
      <p:ext uri="{BB962C8B-B14F-4D97-AF65-F5344CB8AC3E}">
        <p14:creationId xmlns:p14="http://schemas.microsoft.com/office/powerpoint/2010/main" val="27519136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14">
            <a:extLst>
              <a:ext uri="{FF2B5EF4-FFF2-40B4-BE49-F238E27FC236}">
                <a16:creationId xmlns:a16="http://schemas.microsoft.com/office/drawing/2014/main" id="{9200C8B5-FB5A-4F8B-A9BD-693C051418A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2" name="Picture 2" descr="A sigmoidal unit with three inputs \(\vec{x} = (x_1, x_2, x_3)\), weight vector \(\vec{w}\), and bias \(b\).">
            <a:extLst>
              <a:ext uri="{FF2B5EF4-FFF2-40B4-BE49-F238E27FC236}">
                <a16:creationId xmlns:a16="http://schemas.microsoft.com/office/drawing/2014/main" id="{679CF76E-5815-403E-B59E-442ED236779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74246" y="1740724"/>
            <a:ext cx="7615655" cy="369290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2284F31-9246-4F49-9770-C5D6B7576719}"/>
              </a:ext>
            </a:extLst>
          </p:cNvPr>
          <p:cNvSpPr>
            <a:spLocks noGrp="1"/>
          </p:cNvSpPr>
          <p:nvPr>
            <p:ph type="title"/>
          </p:nvPr>
        </p:nvSpPr>
        <p:spPr>
          <a:xfrm>
            <a:off x="1024128" y="585216"/>
            <a:ext cx="5664907" cy="1499616"/>
          </a:xfrm>
        </p:spPr>
        <p:txBody>
          <a:bodyPr vert="horz" lIns="91440" tIns="45720" rIns="91440" bIns="45720" rtlCol="0" anchor="ctr">
            <a:normAutofit fontScale="90000"/>
          </a:bodyPr>
          <a:lstStyle/>
          <a:p>
            <a:r>
              <a:rPr lang="en-US" sz="4000" b="1" cap="none" spc="-73" dirty="0">
                <a:solidFill>
                  <a:srgbClr val="1CADE4"/>
                </a:solidFill>
                <a:latin typeface="Calibri"/>
                <a:ea typeface="+mn-ea"/>
                <a:cs typeface="Calibri"/>
              </a:rPr>
              <a:t>Elements of Neural Networks</a:t>
            </a:r>
            <a:br>
              <a:rPr lang="en-US" sz="3700" cap="all" dirty="0"/>
            </a:br>
            <a:endParaRPr lang="en-US" sz="3700" cap="all" dirty="0"/>
          </a:p>
        </p:txBody>
      </p:sp>
      <p:sp>
        <p:nvSpPr>
          <p:cNvPr id="16" name="Content Placeholder 15">
            <a:extLst>
              <a:ext uri="{FF2B5EF4-FFF2-40B4-BE49-F238E27FC236}">
                <a16:creationId xmlns:a16="http://schemas.microsoft.com/office/drawing/2014/main" id="{C82F8B24-D42E-49DA-88B1-16C25844622B}"/>
              </a:ext>
            </a:extLst>
          </p:cNvPr>
          <p:cNvSpPr>
            <a:spLocks noGrp="1"/>
          </p:cNvSpPr>
          <p:nvPr>
            <p:ph sz="quarter" idx="13"/>
          </p:nvPr>
        </p:nvSpPr>
        <p:spPr>
          <a:xfrm>
            <a:off x="1023938" y="2286000"/>
            <a:ext cx="3612717" cy="757130"/>
          </a:xfrm>
          <a:prstGeom prst="rect">
            <a:avLst/>
          </a:prstGeom>
          <a:solidFill>
            <a:srgbClr val="1CADE4"/>
          </a:solidFill>
        </p:spPr>
        <p:txBody>
          <a:bodyPr wrap="square">
            <a:spAutoFit/>
          </a:bodyPr>
          <a:lstStyle/>
          <a:p>
            <a:pPr marL="0" indent="0">
              <a:buNone/>
            </a:pPr>
            <a:r>
              <a:rPr lang="en-IN" altLang="en-US" sz="2400" dirty="0">
                <a:solidFill>
                  <a:schemeClr val="bg1"/>
                </a:solidFill>
              </a:rPr>
              <a:t>1. No Computation on Input layer Neurons</a:t>
            </a:r>
          </a:p>
        </p:txBody>
      </p:sp>
      <p:sp>
        <p:nvSpPr>
          <p:cNvPr id="4" name="Rectangle 3">
            <a:extLst>
              <a:ext uri="{FF2B5EF4-FFF2-40B4-BE49-F238E27FC236}">
                <a16:creationId xmlns:a16="http://schemas.microsoft.com/office/drawing/2014/main" id="{7F529D69-C643-4FE4-8BD9-6A398E296C00}"/>
              </a:ext>
            </a:extLst>
          </p:cNvPr>
          <p:cNvSpPr/>
          <p:nvPr/>
        </p:nvSpPr>
        <p:spPr>
          <a:xfrm>
            <a:off x="1023938" y="3438237"/>
            <a:ext cx="3612717" cy="1815882"/>
          </a:xfrm>
          <a:prstGeom prst="rect">
            <a:avLst/>
          </a:prstGeom>
          <a:solidFill>
            <a:srgbClr val="1CADE4"/>
          </a:solidFill>
        </p:spPr>
        <p:txBody>
          <a:bodyPr wrap="square">
            <a:spAutoFit/>
          </a:bodyPr>
          <a:lstStyle/>
          <a:p>
            <a:r>
              <a:rPr lang="en-IN" altLang="en-US" sz="2400" dirty="0">
                <a:solidFill>
                  <a:schemeClr val="bg1"/>
                </a:solidFill>
              </a:rPr>
              <a:t>2. Two process on every computational Neuron.</a:t>
            </a:r>
          </a:p>
          <a:p>
            <a:pPr marL="630936" lvl="1" indent="-457200">
              <a:buFont typeface="Wingdings" panose="05000000000000000000" pitchFamily="2" charset="2"/>
              <a:buChar char="§"/>
            </a:pPr>
            <a:r>
              <a:rPr lang="en-IN" altLang="en-US" sz="2000" dirty="0">
                <a:solidFill>
                  <a:schemeClr val="bg1"/>
                </a:solidFill>
              </a:rPr>
              <a:t>Weighted Sum</a:t>
            </a:r>
          </a:p>
          <a:p>
            <a:pPr marL="630936" lvl="1" indent="-457200">
              <a:buFont typeface="Wingdings" panose="05000000000000000000" pitchFamily="2" charset="2"/>
              <a:buChar char="§"/>
            </a:pPr>
            <a:r>
              <a:rPr lang="en-IN" altLang="en-US" sz="2000">
                <a:solidFill>
                  <a:schemeClr val="bg1"/>
                </a:solidFill>
              </a:rPr>
              <a:t>Activation Function</a:t>
            </a:r>
            <a:endParaRPr lang="en-US" altLang="en-US" sz="2000" dirty="0">
              <a:solidFill>
                <a:schemeClr val="bg1"/>
              </a:solidFill>
            </a:endParaRPr>
          </a:p>
        </p:txBody>
      </p:sp>
    </p:spTree>
    <p:extLst>
      <p:ext uri="{BB962C8B-B14F-4D97-AF65-F5344CB8AC3E}">
        <p14:creationId xmlns:p14="http://schemas.microsoft.com/office/powerpoint/2010/main" val="1082503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ChangeArrowheads="1"/>
          </p:cNvSpPr>
          <p:nvPr/>
        </p:nvSpPr>
        <p:spPr bwMode="auto">
          <a:xfrm>
            <a:off x="1657350" y="-134938"/>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defRPr>
            </a:lvl2pPr>
            <a:lvl3pPr algn="ctr" rtl="0" eaLnBrk="0" fontAlgn="base" hangingPunct="0">
              <a:spcBef>
                <a:spcPct val="0"/>
              </a:spcBef>
              <a:spcAft>
                <a:spcPct val="0"/>
              </a:spcAft>
              <a:defRPr sz="4400">
                <a:solidFill>
                  <a:schemeClr val="tx2"/>
                </a:solidFill>
                <a:latin typeface="Arial" panose="020B0604020202020204" pitchFamily="34" charset="0"/>
              </a:defRPr>
            </a:lvl3pPr>
            <a:lvl4pPr algn="ctr" rtl="0" eaLnBrk="0" fontAlgn="base" hangingPunct="0">
              <a:spcBef>
                <a:spcPct val="0"/>
              </a:spcBef>
              <a:spcAft>
                <a:spcPct val="0"/>
              </a:spcAft>
              <a:defRPr sz="4400">
                <a:solidFill>
                  <a:schemeClr val="tx2"/>
                </a:solidFill>
                <a:latin typeface="Arial" panose="020B0604020202020204" pitchFamily="34" charset="0"/>
              </a:defRPr>
            </a:lvl4pPr>
            <a:lvl5pPr algn="ctr" rtl="0" eaLnBrk="0" fontAlgn="base" hangingPunct="0">
              <a:spcBef>
                <a:spcPct val="0"/>
              </a:spcBef>
              <a:spcAft>
                <a:spcPct val="0"/>
              </a:spcAft>
              <a:defRPr sz="4400">
                <a:solidFill>
                  <a:schemeClr val="tx2"/>
                </a:solidFill>
                <a:latin typeface="Arial" panose="020B0604020202020204" pitchFamily="34" charset="0"/>
              </a:defRPr>
            </a:lvl5pPr>
            <a:lvl6pPr marL="457200" algn="ctr" rtl="0" eaLnBrk="0" fontAlgn="base" hangingPunct="0">
              <a:spcBef>
                <a:spcPct val="0"/>
              </a:spcBef>
              <a:spcAft>
                <a:spcPct val="0"/>
              </a:spcAft>
              <a:defRPr sz="4400">
                <a:solidFill>
                  <a:schemeClr val="tx2"/>
                </a:solidFill>
                <a:latin typeface="Arial" panose="020B0604020202020204" pitchFamily="34" charset="0"/>
              </a:defRPr>
            </a:lvl6pPr>
            <a:lvl7pPr marL="914400" algn="ctr" rtl="0" eaLnBrk="0" fontAlgn="base" hangingPunct="0">
              <a:spcBef>
                <a:spcPct val="0"/>
              </a:spcBef>
              <a:spcAft>
                <a:spcPct val="0"/>
              </a:spcAft>
              <a:defRPr sz="4400">
                <a:solidFill>
                  <a:schemeClr val="tx2"/>
                </a:solidFill>
                <a:latin typeface="Arial" panose="020B0604020202020204" pitchFamily="34" charset="0"/>
              </a:defRPr>
            </a:lvl7pPr>
            <a:lvl8pPr marL="1371600" algn="ctr" rtl="0" eaLnBrk="0" fontAlgn="base" hangingPunct="0">
              <a:spcBef>
                <a:spcPct val="0"/>
              </a:spcBef>
              <a:spcAft>
                <a:spcPct val="0"/>
              </a:spcAft>
              <a:defRPr sz="4400">
                <a:solidFill>
                  <a:schemeClr val="tx2"/>
                </a:solidFill>
                <a:latin typeface="Arial" panose="020B0604020202020204" pitchFamily="34" charset="0"/>
              </a:defRPr>
            </a:lvl8pPr>
            <a:lvl9pPr marL="1828800" algn="ctr" rtl="0" eaLnBrk="0" fontAlgn="base" hangingPunct="0">
              <a:spcBef>
                <a:spcPct val="0"/>
              </a:spcBef>
              <a:spcAft>
                <a:spcPct val="0"/>
              </a:spcAft>
              <a:defRPr sz="4400">
                <a:solidFill>
                  <a:schemeClr val="tx2"/>
                </a:solidFill>
                <a:latin typeface="Arial" panose="020B0604020202020204" pitchFamily="34" charset="0"/>
              </a:defRPr>
            </a:lvl9pPr>
          </a:lstStyle>
          <a:p>
            <a:pPr algn="l"/>
            <a:endParaRPr lang="en-US" altLang="en-US" sz="3200" dirty="0">
              <a:solidFill>
                <a:schemeClr val="tx1">
                  <a:lumMod val="95000"/>
                  <a:lumOff val="5000"/>
                </a:schemeClr>
              </a:solidFill>
              <a:latin typeface="Arial" panose="020B0604020202020204" pitchFamily="34" charset="0"/>
              <a:cs typeface="Arial" panose="020B0604020202020204" pitchFamily="34" charset="0"/>
            </a:endParaRPr>
          </a:p>
        </p:txBody>
      </p:sp>
      <p:grpSp>
        <p:nvGrpSpPr>
          <p:cNvPr id="3" name="Group 2"/>
          <p:cNvGrpSpPr>
            <a:grpSpLocks/>
          </p:cNvGrpSpPr>
          <p:nvPr/>
        </p:nvGrpSpPr>
        <p:grpSpPr bwMode="auto">
          <a:xfrm>
            <a:off x="1760247" y="1709882"/>
            <a:ext cx="8067243" cy="4455393"/>
            <a:chOff x="96" y="730"/>
            <a:chExt cx="5664" cy="3120"/>
          </a:xfrm>
        </p:grpSpPr>
        <p:sp>
          <p:nvSpPr>
            <p:cNvPr id="4" name="Oval 3"/>
            <p:cNvSpPr>
              <a:spLocks noChangeArrowheads="1"/>
            </p:cNvSpPr>
            <p:nvPr/>
          </p:nvSpPr>
          <p:spPr bwMode="auto">
            <a:xfrm>
              <a:off x="2880" y="1920"/>
              <a:ext cx="576" cy="57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5" name="Rectangle 4"/>
            <p:cNvSpPr>
              <a:spLocks noChangeArrowheads="1"/>
            </p:cNvSpPr>
            <p:nvPr/>
          </p:nvSpPr>
          <p:spPr bwMode="auto">
            <a:xfrm>
              <a:off x="4272" y="1920"/>
              <a:ext cx="576" cy="57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6" name="Oval 5"/>
            <p:cNvSpPr>
              <a:spLocks noChangeArrowheads="1"/>
            </p:cNvSpPr>
            <p:nvPr/>
          </p:nvSpPr>
          <p:spPr bwMode="auto">
            <a:xfrm>
              <a:off x="1008" y="1296"/>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7" name="Oval 6"/>
            <p:cNvSpPr>
              <a:spLocks noChangeArrowheads="1"/>
            </p:cNvSpPr>
            <p:nvPr/>
          </p:nvSpPr>
          <p:spPr bwMode="auto">
            <a:xfrm>
              <a:off x="1008" y="3216"/>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8" name="Oval 7"/>
            <p:cNvSpPr>
              <a:spLocks noChangeArrowheads="1"/>
            </p:cNvSpPr>
            <p:nvPr/>
          </p:nvSpPr>
          <p:spPr bwMode="auto">
            <a:xfrm>
              <a:off x="1008" y="2160"/>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9" name="AutoShape 12"/>
            <p:cNvSpPr>
              <a:spLocks/>
            </p:cNvSpPr>
            <p:nvPr/>
          </p:nvSpPr>
          <p:spPr bwMode="auto">
            <a:xfrm>
              <a:off x="576" y="1152"/>
              <a:ext cx="192" cy="2304"/>
            </a:xfrm>
            <a:prstGeom prst="leftBrace">
              <a:avLst>
                <a:gd name="adj1" fmla="val 100000"/>
                <a:gd name="adj2" fmla="val 50000"/>
              </a:avLst>
            </a:prstGeom>
            <a:noFill/>
            <a:ln w="190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0" name="Text Box 13"/>
            <p:cNvSpPr txBox="1">
              <a:spLocks noChangeArrowheads="1"/>
            </p:cNvSpPr>
            <p:nvPr/>
          </p:nvSpPr>
          <p:spPr bwMode="auto">
            <a:xfrm>
              <a:off x="96" y="2064"/>
              <a:ext cx="535"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sz="2000">
                  <a:solidFill>
                    <a:srgbClr val="0000FF"/>
                  </a:solidFill>
                </a:rPr>
                <a:t>Input</a:t>
              </a:r>
            </a:p>
            <a:p>
              <a:r>
                <a:rPr lang="en-US" altLang="en-US" sz="2000">
                  <a:solidFill>
                    <a:srgbClr val="0000FF"/>
                  </a:solidFill>
                </a:rPr>
                <a:t>signal</a:t>
              </a:r>
              <a:endParaRPr lang="en-US" altLang="en-US" sz="2000"/>
            </a:p>
          </p:txBody>
        </p:sp>
        <p:sp>
          <p:nvSpPr>
            <p:cNvPr id="11" name="Text Box 14"/>
            <p:cNvSpPr txBox="1">
              <a:spLocks noChangeArrowheads="1"/>
            </p:cNvSpPr>
            <p:nvPr/>
          </p:nvSpPr>
          <p:spPr bwMode="auto">
            <a:xfrm>
              <a:off x="1824" y="3408"/>
              <a:ext cx="730"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sz="2000">
                  <a:solidFill>
                    <a:srgbClr val="0000FF"/>
                  </a:solidFill>
                </a:rPr>
                <a:t>Synaptic</a:t>
              </a:r>
            </a:p>
            <a:p>
              <a:r>
                <a:rPr lang="en-US" altLang="en-US" sz="2000">
                  <a:solidFill>
                    <a:srgbClr val="0000FF"/>
                  </a:solidFill>
                </a:rPr>
                <a:t>weights</a:t>
              </a:r>
              <a:endParaRPr lang="en-US" altLang="en-US" sz="2000"/>
            </a:p>
          </p:txBody>
        </p:sp>
        <p:sp>
          <p:nvSpPr>
            <p:cNvPr id="12" name="Text Box 15"/>
            <p:cNvSpPr txBox="1">
              <a:spLocks noChangeArrowheads="1"/>
            </p:cNvSpPr>
            <p:nvPr/>
          </p:nvSpPr>
          <p:spPr bwMode="auto">
            <a:xfrm>
              <a:off x="3024" y="2544"/>
              <a:ext cx="792"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sz="2000">
                  <a:solidFill>
                    <a:srgbClr val="0000FF"/>
                  </a:solidFill>
                </a:rPr>
                <a:t>Summing</a:t>
              </a:r>
            </a:p>
            <a:p>
              <a:r>
                <a:rPr lang="en-US" altLang="en-US" sz="2000">
                  <a:solidFill>
                    <a:srgbClr val="0000FF"/>
                  </a:solidFill>
                </a:rPr>
                <a:t>function</a:t>
              </a:r>
              <a:endParaRPr lang="en-US" altLang="en-US" sz="2000"/>
            </a:p>
          </p:txBody>
        </p:sp>
        <p:sp>
          <p:nvSpPr>
            <p:cNvPr id="13" name="Text Box 16"/>
            <p:cNvSpPr txBox="1">
              <a:spLocks noChangeArrowheads="1"/>
            </p:cNvSpPr>
            <p:nvPr/>
          </p:nvSpPr>
          <p:spPr bwMode="auto">
            <a:xfrm>
              <a:off x="2906" y="730"/>
              <a:ext cx="428"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algn="ctr"/>
              <a:r>
                <a:rPr lang="en-US" altLang="en-US" sz="2000" dirty="0">
                  <a:solidFill>
                    <a:srgbClr val="0000FF"/>
                  </a:solidFill>
                </a:rPr>
                <a:t>Bias</a:t>
              </a:r>
            </a:p>
            <a:p>
              <a:pPr algn="ctr"/>
              <a:r>
                <a:rPr lang="en-US" altLang="en-US" i="1" dirty="0"/>
                <a:t>b</a:t>
              </a:r>
              <a:endParaRPr lang="en-US" altLang="en-US" sz="2000" dirty="0"/>
            </a:p>
          </p:txBody>
        </p:sp>
        <p:sp>
          <p:nvSpPr>
            <p:cNvPr id="14" name="Text Box 17"/>
            <p:cNvSpPr txBox="1">
              <a:spLocks noChangeArrowheads="1"/>
            </p:cNvSpPr>
            <p:nvPr/>
          </p:nvSpPr>
          <p:spPr bwMode="auto">
            <a:xfrm>
              <a:off x="4272" y="1440"/>
              <a:ext cx="810"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sz="2000">
                  <a:solidFill>
                    <a:srgbClr val="0000FF"/>
                  </a:solidFill>
                </a:rPr>
                <a:t>Activation</a:t>
              </a:r>
            </a:p>
            <a:p>
              <a:r>
                <a:rPr lang="en-US" altLang="en-US" sz="2000">
                  <a:solidFill>
                    <a:srgbClr val="0000FF"/>
                  </a:solidFill>
                </a:rPr>
                <a:t>function</a:t>
              </a:r>
              <a:endParaRPr lang="en-US" altLang="en-US" sz="2000"/>
            </a:p>
          </p:txBody>
        </p:sp>
        <p:sp>
          <p:nvSpPr>
            <p:cNvPr id="15" name="Text Box 18"/>
            <p:cNvSpPr txBox="1">
              <a:spLocks noChangeArrowheads="1"/>
            </p:cNvSpPr>
            <p:nvPr/>
          </p:nvSpPr>
          <p:spPr bwMode="auto">
            <a:xfrm>
              <a:off x="3552" y="1584"/>
              <a:ext cx="499"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algn="ctr"/>
              <a:r>
                <a:rPr lang="en-US" altLang="en-US" sz="2000">
                  <a:solidFill>
                    <a:srgbClr val="0000FF"/>
                  </a:solidFill>
                </a:rPr>
                <a:t>Local</a:t>
              </a:r>
            </a:p>
            <a:p>
              <a:pPr algn="ctr"/>
              <a:r>
                <a:rPr lang="en-US" altLang="en-US" sz="2000">
                  <a:solidFill>
                    <a:srgbClr val="0000FF"/>
                  </a:solidFill>
                </a:rPr>
                <a:t>Field</a:t>
              </a:r>
            </a:p>
            <a:p>
              <a:pPr algn="ctr"/>
              <a:r>
                <a:rPr lang="en-US" altLang="en-US" i="1"/>
                <a:t>v</a:t>
              </a:r>
              <a:endParaRPr lang="en-US" altLang="en-US" sz="2000"/>
            </a:p>
          </p:txBody>
        </p:sp>
        <p:sp>
          <p:nvSpPr>
            <p:cNvPr id="16" name="Text Box 19"/>
            <p:cNvSpPr txBox="1">
              <a:spLocks noChangeArrowheads="1"/>
            </p:cNvSpPr>
            <p:nvPr/>
          </p:nvSpPr>
          <p:spPr bwMode="auto">
            <a:xfrm>
              <a:off x="5165" y="1872"/>
              <a:ext cx="595"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algn="ctr"/>
              <a:r>
                <a:rPr lang="en-US" altLang="en-US" sz="2000">
                  <a:solidFill>
                    <a:srgbClr val="0000FF"/>
                  </a:solidFill>
                </a:rPr>
                <a:t>Output</a:t>
              </a:r>
            </a:p>
            <a:p>
              <a:pPr algn="ctr"/>
              <a:r>
                <a:rPr lang="en-US" altLang="en-US" i="1"/>
                <a:t>y</a:t>
              </a:r>
              <a:endParaRPr lang="en-US" altLang="en-US" sz="2000"/>
            </a:p>
          </p:txBody>
        </p:sp>
        <p:sp>
          <p:nvSpPr>
            <p:cNvPr id="17" name="Line 20"/>
            <p:cNvSpPr>
              <a:spLocks noChangeShapeType="1"/>
            </p:cNvSpPr>
            <p:nvPr/>
          </p:nvSpPr>
          <p:spPr bwMode="auto">
            <a:xfrm>
              <a:off x="4848" y="2208"/>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8" name="Line 21"/>
            <p:cNvSpPr>
              <a:spLocks noChangeShapeType="1"/>
            </p:cNvSpPr>
            <p:nvPr/>
          </p:nvSpPr>
          <p:spPr bwMode="auto">
            <a:xfrm>
              <a:off x="1104" y="1344"/>
              <a:ext cx="7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9" name="Line 22"/>
            <p:cNvSpPr>
              <a:spLocks noChangeShapeType="1"/>
            </p:cNvSpPr>
            <p:nvPr/>
          </p:nvSpPr>
          <p:spPr bwMode="auto">
            <a:xfrm>
              <a:off x="1104" y="2208"/>
              <a:ext cx="7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0" name="Line 23"/>
            <p:cNvSpPr>
              <a:spLocks noChangeShapeType="1"/>
            </p:cNvSpPr>
            <p:nvPr/>
          </p:nvSpPr>
          <p:spPr bwMode="auto">
            <a:xfrm>
              <a:off x="1104" y="3264"/>
              <a:ext cx="7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1" name="Line 24"/>
            <p:cNvSpPr>
              <a:spLocks noChangeShapeType="1"/>
            </p:cNvSpPr>
            <p:nvPr/>
          </p:nvSpPr>
          <p:spPr bwMode="auto">
            <a:xfrm flipV="1">
              <a:off x="2160" y="2496"/>
              <a:ext cx="912" cy="72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2" name="Line 25"/>
            <p:cNvSpPr>
              <a:spLocks noChangeShapeType="1"/>
            </p:cNvSpPr>
            <p:nvPr/>
          </p:nvSpPr>
          <p:spPr bwMode="auto">
            <a:xfrm>
              <a:off x="2160" y="2208"/>
              <a:ext cx="7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3" name="Line 26"/>
            <p:cNvSpPr>
              <a:spLocks noChangeShapeType="1"/>
            </p:cNvSpPr>
            <p:nvPr/>
          </p:nvSpPr>
          <p:spPr bwMode="auto">
            <a:xfrm>
              <a:off x="2160" y="1392"/>
              <a:ext cx="816" cy="62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4" name="Line 27"/>
            <p:cNvSpPr>
              <a:spLocks noChangeShapeType="1"/>
            </p:cNvSpPr>
            <p:nvPr/>
          </p:nvSpPr>
          <p:spPr bwMode="auto">
            <a:xfrm>
              <a:off x="3456" y="2208"/>
              <a:ext cx="81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5" name="Text Box 28"/>
            <p:cNvSpPr txBox="1">
              <a:spLocks noChangeArrowheads="1"/>
            </p:cNvSpPr>
            <p:nvPr/>
          </p:nvSpPr>
          <p:spPr bwMode="auto">
            <a:xfrm>
              <a:off x="720" y="1152"/>
              <a:ext cx="2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a:t>x</a:t>
              </a:r>
              <a:r>
                <a:rPr lang="en-US" altLang="en-US" i="1" baseline="-25000"/>
                <a:t>1</a:t>
              </a:r>
              <a:endParaRPr lang="en-US" altLang="en-US"/>
            </a:p>
          </p:txBody>
        </p:sp>
        <p:sp>
          <p:nvSpPr>
            <p:cNvPr id="26" name="Text Box 29"/>
            <p:cNvSpPr txBox="1">
              <a:spLocks noChangeArrowheads="1"/>
            </p:cNvSpPr>
            <p:nvPr/>
          </p:nvSpPr>
          <p:spPr bwMode="auto">
            <a:xfrm>
              <a:off x="720" y="2064"/>
              <a:ext cx="2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a:t>x</a:t>
              </a:r>
              <a:r>
                <a:rPr lang="en-US" altLang="en-US" i="1" baseline="-25000"/>
                <a:t>2</a:t>
              </a:r>
              <a:endParaRPr lang="en-US" altLang="en-US"/>
            </a:p>
          </p:txBody>
        </p:sp>
        <p:sp>
          <p:nvSpPr>
            <p:cNvPr id="27" name="Text Box 30"/>
            <p:cNvSpPr txBox="1">
              <a:spLocks noChangeArrowheads="1"/>
            </p:cNvSpPr>
            <p:nvPr/>
          </p:nvSpPr>
          <p:spPr bwMode="auto">
            <a:xfrm>
              <a:off x="720" y="3120"/>
              <a:ext cx="31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a:t>x</a:t>
              </a:r>
              <a:r>
                <a:rPr lang="en-US" altLang="en-US" i="1" baseline="-25000"/>
                <a:t>m</a:t>
              </a:r>
              <a:endParaRPr lang="en-US" altLang="en-US"/>
            </a:p>
          </p:txBody>
        </p:sp>
        <p:sp>
          <p:nvSpPr>
            <p:cNvPr id="28" name="Text Box 31"/>
            <p:cNvSpPr txBox="1">
              <a:spLocks noChangeArrowheads="1"/>
            </p:cNvSpPr>
            <p:nvPr/>
          </p:nvSpPr>
          <p:spPr bwMode="auto">
            <a:xfrm>
              <a:off x="1824" y="2064"/>
              <a:ext cx="326" cy="288"/>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a:t>w</a:t>
              </a:r>
              <a:r>
                <a:rPr lang="en-US" altLang="en-US" i="1" baseline="-25000"/>
                <a:t>2</a:t>
              </a:r>
              <a:endParaRPr lang="en-US" altLang="en-US"/>
            </a:p>
          </p:txBody>
        </p:sp>
        <p:sp>
          <p:nvSpPr>
            <p:cNvPr id="29" name="Text Box 32"/>
            <p:cNvSpPr txBox="1">
              <a:spLocks noChangeArrowheads="1"/>
            </p:cNvSpPr>
            <p:nvPr/>
          </p:nvSpPr>
          <p:spPr bwMode="auto">
            <a:xfrm>
              <a:off x="1776" y="3120"/>
              <a:ext cx="362" cy="288"/>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a:t>w</a:t>
              </a:r>
              <a:r>
                <a:rPr lang="en-US" altLang="en-US" i="1" baseline="-25000"/>
                <a:t>m</a:t>
              </a:r>
              <a:endParaRPr lang="en-US" altLang="en-US"/>
            </a:p>
          </p:txBody>
        </p:sp>
        <p:sp>
          <p:nvSpPr>
            <p:cNvPr id="30" name="Text Box 33"/>
            <p:cNvSpPr txBox="1">
              <a:spLocks noChangeArrowheads="1"/>
            </p:cNvSpPr>
            <p:nvPr/>
          </p:nvSpPr>
          <p:spPr bwMode="auto">
            <a:xfrm>
              <a:off x="1824" y="1200"/>
              <a:ext cx="382" cy="32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dirty="0"/>
                <a:t>w</a:t>
              </a:r>
              <a:r>
                <a:rPr lang="en-US" altLang="en-US" i="1" baseline="-25000" dirty="0"/>
                <a:t>1</a:t>
              </a:r>
              <a:endParaRPr lang="en-US" altLang="en-US" dirty="0"/>
            </a:p>
          </p:txBody>
        </p:sp>
        <p:sp>
          <p:nvSpPr>
            <p:cNvPr id="31" name="Oval 30"/>
            <p:cNvSpPr>
              <a:spLocks noChangeArrowheads="1"/>
            </p:cNvSpPr>
            <p:nvPr/>
          </p:nvSpPr>
          <p:spPr bwMode="auto">
            <a:xfrm>
              <a:off x="3072" y="1200"/>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32" name="Line 35"/>
            <p:cNvSpPr>
              <a:spLocks noChangeShapeType="1"/>
            </p:cNvSpPr>
            <p:nvPr/>
          </p:nvSpPr>
          <p:spPr bwMode="auto">
            <a:xfrm>
              <a:off x="3120" y="1296"/>
              <a:ext cx="0" cy="62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pic>
          <p:nvPicPr>
            <p:cNvPr id="33" name="Picture 3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0" y="2448"/>
              <a:ext cx="230" cy="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4" name="Picture 3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72" y="2448"/>
              <a:ext cx="230" cy="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5" name="Picture 3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6" y="1968"/>
              <a:ext cx="576" cy="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6" name="Picture 3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72" y="1968"/>
              <a:ext cx="576" cy="4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37" name="Title 36">
            <a:extLst>
              <a:ext uri="{FF2B5EF4-FFF2-40B4-BE49-F238E27FC236}">
                <a16:creationId xmlns:a16="http://schemas.microsoft.com/office/drawing/2014/main" id="{FC20F9D8-B159-4028-8F5F-FC791CABA764}"/>
              </a:ext>
            </a:extLst>
          </p:cNvPr>
          <p:cNvSpPr>
            <a:spLocks noGrp="1"/>
          </p:cNvSpPr>
          <p:nvPr>
            <p:ph type="title"/>
          </p:nvPr>
        </p:nvSpPr>
        <p:spPr>
          <a:xfrm>
            <a:off x="1024128" y="585216"/>
            <a:ext cx="9720072" cy="1499616"/>
          </a:xfrm>
        </p:spPr>
        <p:txBody>
          <a:bodyPr>
            <a:normAutofit/>
          </a:bodyPr>
          <a:lstStyle/>
          <a:p>
            <a:r>
              <a:rPr lang="en-US" altLang="en-US" sz="4000" b="1" cap="none" spc="-73" dirty="0">
                <a:solidFill>
                  <a:srgbClr val="1CADE4"/>
                </a:solidFill>
                <a:latin typeface="Calibri"/>
                <a:ea typeface="+mn-ea"/>
                <a:cs typeface="Calibri"/>
              </a:rPr>
              <a:t>The Single Neuron Structure</a:t>
            </a:r>
            <a:endParaRPr lang="en-US" sz="4000" b="1" cap="none" spc="-73" dirty="0">
              <a:solidFill>
                <a:srgbClr val="1CADE4"/>
              </a:solidFill>
              <a:latin typeface="Calibri"/>
              <a:ea typeface="+mn-ea"/>
              <a:cs typeface="Calibri"/>
            </a:endParaRPr>
          </a:p>
        </p:txBody>
      </p:sp>
    </p:spTree>
    <p:extLst>
      <p:ext uri="{BB962C8B-B14F-4D97-AF65-F5344CB8AC3E}">
        <p14:creationId xmlns:p14="http://schemas.microsoft.com/office/powerpoint/2010/main" val="3805313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786618" y="-122238"/>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ltLang="en-US" sz="3200" dirty="0"/>
          </a:p>
        </p:txBody>
      </p:sp>
      <p:sp>
        <p:nvSpPr>
          <p:cNvPr id="3" name="Line 21"/>
          <p:cNvSpPr>
            <a:spLocks noChangeShapeType="1"/>
          </p:cNvSpPr>
          <p:nvPr/>
        </p:nvSpPr>
        <p:spPr bwMode="auto">
          <a:xfrm>
            <a:off x="2550928" y="3257454"/>
            <a:ext cx="1066800" cy="15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grpSp>
        <p:nvGrpSpPr>
          <p:cNvPr id="4" name="Group 3"/>
          <p:cNvGrpSpPr>
            <a:grpSpLocks/>
          </p:cNvGrpSpPr>
          <p:nvPr/>
        </p:nvGrpSpPr>
        <p:grpSpPr bwMode="auto">
          <a:xfrm>
            <a:off x="969200" y="2084832"/>
            <a:ext cx="8589818" cy="4034856"/>
            <a:chOff x="0" y="1152"/>
            <a:chExt cx="5760" cy="2794"/>
          </a:xfrm>
        </p:grpSpPr>
        <p:sp>
          <p:nvSpPr>
            <p:cNvPr id="8" name="Oval 7"/>
            <p:cNvSpPr>
              <a:spLocks noChangeArrowheads="1"/>
            </p:cNvSpPr>
            <p:nvPr/>
          </p:nvSpPr>
          <p:spPr bwMode="auto">
            <a:xfrm>
              <a:off x="2880" y="2352"/>
              <a:ext cx="576" cy="57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9" name="Rectangle 8"/>
            <p:cNvSpPr>
              <a:spLocks noChangeArrowheads="1"/>
            </p:cNvSpPr>
            <p:nvPr/>
          </p:nvSpPr>
          <p:spPr bwMode="auto">
            <a:xfrm>
              <a:off x="4272" y="2352"/>
              <a:ext cx="576" cy="57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0" name="Oval 9"/>
            <p:cNvSpPr>
              <a:spLocks noChangeArrowheads="1"/>
            </p:cNvSpPr>
            <p:nvPr/>
          </p:nvSpPr>
          <p:spPr bwMode="auto">
            <a:xfrm>
              <a:off x="1008" y="1920"/>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1" name="Oval 10"/>
            <p:cNvSpPr>
              <a:spLocks noChangeArrowheads="1"/>
            </p:cNvSpPr>
            <p:nvPr/>
          </p:nvSpPr>
          <p:spPr bwMode="auto">
            <a:xfrm>
              <a:off x="1008" y="3648"/>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2" name="Oval 11"/>
            <p:cNvSpPr>
              <a:spLocks noChangeArrowheads="1"/>
            </p:cNvSpPr>
            <p:nvPr/>
          </p:nvSpPr>
          <p:spPr bwMode="auto">
            <a:xfrm>
              <a:off x="1008" y="2592"/>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3" name="AutoShape 13"/>
            <p:cNvSpPr>
              <a:spLocks/>
            </p:cNvSpPr>
            <p:nvPr/>
          </p:nvSpPr>
          <p:spPr bwMode="auto">
            <a:xfrm>
              <a:off x="432" y="1200"/>
              <a:ext cx="192" cy="2640"/>
            </a:xfrm>
            <a:prstGeom prst="leftBrace">
              <a:avLst>
                <a:gd name="adj1" fmla="val 114583"/>
                <a:gd name="adj2" fmla="val 50000"/>
              </a:avLst>
            </a:prstGeom>
            <a:noFill/>
            <a:ln w="190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4" name="Text Box 14"/>
            <p:cNvSpPr txBox="1">
              <a:spLocks noChangeArrowheads="1"/>
            </p:cNvSpPr>
            <p:nvPr/>
          </p:nvSpPr>
          <p:spPr bwMode="auto">
            <a:xfrm>
              <a:off x="0" y="2302"/>
              <a:ext cx="535"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sz="2000">
                  <a:solidFill>
                    <a:srgbClr val="0000FF"/>
                  </a:solidFill>
                </a:rPr>
                <a:t>Input</a:t>
              </a:r>
            </a:p>
            <a:p>
              <a:r>
                <a:rPr lang="en-US" altLang="en-US" sz="2000">
                  <a:solidFill>
                    <a:srgbClr val="0000FF"/>
                  </a:solidFill>
                </a:rPr>
                <a:t>signal</a:t>
              </a:r>
              <a:endParaRPr lang="en-US" altLang="en-US" sz="2000"/>
            </a:p>
          </p:txBody>
        </p:sp>
        <p:sp>
          <p:nvSpPr>
            <p:cNvPr id="15" name="Text Box 15"/>
            <p:cNvSpPr txBox="1">
              <a:spLocks noChangeArrowheads="1"/>
            </p:cNvSpPr>
            <p:nvPr/>
          </p:nvSpPr>
          <p:spPr bwMode="auto">
            <a:xfrm>
              <a:off x="2256" y="3504"/>
              <a:ext cx="730"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sz="2000">
                  <a:solidFill>
                    <a:srgbClr val="0000FF"/>
                  </a:solidFill>
                </a:rPr>
                <a:t>Synaptic</a:t>
              </a:r>
            </a:p>
            <a:p>
              <a:r>
                <a:rPr lang="en-US" altLang="en-US" sz="2000">
                  <a:solidFill>
                    <a:srgbClr val="0000FF"/>
                  </a:solidFill>
                </a:rPr>
                <a:t>weights</a:t>
              </a:r>
              <a:endParaRPr lang="en-US" altLang="en-US" sz="2000"/>
            </a:p>
          </p:txBody>
        </p:sp>
        <p:sp>
          <p:nvSpPr>
            <p:cNvPr id="16" name="Text Box 16"/>
            <p:cNvSpPr txBox="1">
              <a:spLocks noChangeArrowheads="1"/>
            </p:cNvSpPr>
            <p:nvPr/>
          </p:nvSpPr>
          <p:spPr bwMode="auto">
            <a:xfrm>
              <a:off x="3216" y="2880"/>
              <a:ext cx="792"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sz="2000">
                  <a:solidFill>
                    <a:srgbClr val="0000FF"/>
                  </a:solidFill>
                </a:rPr>
                <a:t>Summing</a:t>
              </a:r>
            </a:p>
            <a:p>
              <a:r>
                <a:rPr lang="en-US" altLang="en-US" sz="2000">
                  <a:solidFill>
                    <a:srgbClr val="0000FF"/>
                  </a:solidFill>
                </a:rPr>
                <a:t>function</a:t>
              </a:r>
              <a:endParaRPr lang="en-US" altLang="en-US" sz="2000"/>
            </a:p>
          </p:txBody>
        </p:sp>
        <p:sp>
          <p:nvSpPr>
            <p:cNvPr id="17" name="Text Box 17"/>
            <p:cNvSpPr txBox="1">
              <a:spLocks noChangeArrowheads="1"/>
            </p:cNvSpPr>
            <p:nvPr/>
          </p:nvSpPr>
          <p:spPr bwMode="auto">
            <a:xfrm>
              <a:off x="4272" y="1870"/>
              <a:ext cx="810"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sz="2000">
                  <a:solidFill>
                    <a:srgbClr val="0000FF"/>
                  </a:solidFill>
                </a:rPr>
                <a:t>Activation</a:t>
              </a:r>
            </a:p>
            <a:p>
              <a:r>
                <a:rPr lang="en-US" altLang="en-US" sz="2000">
                  <a:solidFill>
                    <a:srgbClr val="0000FF"/>
                  </a:solidFill>
                </a:rPr>
                <a:t>function</a:t>
              </a:r>
              <a:endParaRPr lang="en-US" altLang="en-US" sz="2000"/>
            </a:p>
          </p:txBody>
        </p:sp>
        <p:sp>
          <p:nvSpPr>
            <p:cNvPr id="18" name="Text Box 18"/>
            <p:cNvSpPr txBox="1">
              <a:spLocks noChangeArrowheads="1"/>
            </p:cNvSpPr>
            <p:nvPr/>
          </p:nvSpPr>
          <p:spPr bwMode="auto">
            <a:xfrm>
              <a:off x="3552" y="2014"/>
              <a:ext cx="499"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algn="ctr"/>
              <a:r>
                <a:rPr lang="en-US" altLang="en-US" sz="2000">
                  <a:solidFill>
                    <a:srgbClr val="0000FF"/>
                  </a:solidFill>
                </a:rPr>
                <a:t>Local</a:t>
              </a:r>
            </a:p>
            <a:p>
              <a:pPr algn="ctr"/>
              <a:r>
                <a:rPr lang="en-US" altLang="en-US" sz="2000">
                  <a:solidFill>
                    <a:srgbClr val="0000FF"/>
                  </a:solidFill>
                </a:rPr>
                <a:t>Field</a:t>
              </a:r>
            </a:p>
            <a:p>
              <a:pPr algn="ctr"/>
              <a:r>
                <a:rPr lang="en-US" altLang="en-US" i="1"/>
                <a:t>v</a:t>
              </a:r>
              <a:endParaRPr lang="en-US" altLang="en-US" sz="2000"/>
            </a:p>
          </p:txBody>
        </p:sp>
        <p:sp>
          <p:nvSpPr>
            <p:cNvPr id="19" name="Text Box 19"/>
            <p:cNvSpPr txBox="1">
              <a:spLocks noChangeArrowheads="1"/>
            </p:cNvSpPr>
            <p:nvPr/>
          </p:nvSpPr>
          <p:spPr bwMode="auto">
            <a:xfrm>
              <a:off x="5165" y="2302"/>
              <a:ext cx="595"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algn="ctr"/>
              <a:r>
                <a:rPr lang="en-US" altLang="en-US" sz="2000">
                  <a:solidFill>
                    <a:srgbClr val="0000FF"/>
                  </a:solidFill>
                </a:rPr>
                <a:t>Output</a:t>
              </a:r>
            </a:p>
            <a:p>
              <a:pPr algn="ctr"/>
              <a:r>
                <a:rPr lang="en-US" altLang="en-US" i="1"/>
                <a:t>y</a:t>
              </a:r>
              <a:endParaRPr lang="en-US" altLang="en-US" sz="2000"/>
            </a:p>
          </p:txBody>
        </p:sp>
        <p:sp>
          <p:nvSpPr>
            <p:cNvPr id="20" name="Line 20"/>
            <p:cNvSpPr>
              <a:spLocks noChangeShapeType="1"/>
            </p:cNvSpPr>
            <p:nvPr/>
          </p:nvSpPr>
          <p:spPr bwMode="auto">
            <a:xfrm>
              <a:off x="4848" y="2640"/>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1" name="Line 22"/>
            <p:cNvSpPr>
              <a:spLocks noChangeShapeType="1"/>
            </p:cNvSpPr>
            <p:nvPr/>
          </p:nvSpPr>
          <p:spPr bwMode="auto">
            <a:xfrm>
              <a:off x="1104" y="2640"/>
              <a:ext cx="7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2" name="Line 23"/>
            <p:cNvSpPr>
              <a:spLocks noChangeShapeType="1"/>
            </p:cNvSpPr>
            <p:nvPr/>
          </p:nvSpPr>
          <p:spPr bwMode="auto">
            <a:xfrm>
              <a:off x="1104" y="3696"/>
              <a:ext cx="720" cy="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3" name="Line 24"/>
            <p:cNvSpPr>
              <a:spLocks noChangeShapeType="1"/>
            </p:cNvSpPr>
            <p:nvPr/>
          </p:nvSpPr>
          <p:spPr bwMode="auto">
            <a:xfrm flipV="1">
              <a:off x="2160" y="2928"/>
              <a:ext cx="912" cy="72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4" name="Line 25"/>
            <p:cNvSpPr>
              <a:spLocks noChangeShapeType="1"/>
            </p:cNvSpPr>
            <p:nvPr/>
          </p:nvSpPr>
          <p:spPr bwMode="auto">
            <a:xfrm>
              <a:off x="2160" y="2640"/>
              <a:ext cx="7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5" name="Line 26"/>
            <p:cNvSpPr>
              <a:spLocks noChangeShapeType="1"/>
            </p:cNvSpPr>
            <p:nvPr/>
          </p:nvSpPr>
          <p:spPr bwMode="auto">
            <a:xfrm>
              <a:off x="2112" y="1968"/>
              <a:ext cx="864" cy="48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6" name="Line 27"/>
            <p:cNvSpPr>
              <a:spLocks noChangeShapeType="1"/>
            </p:cNvSpPr>
            <p:nvPr/>
          </p:nvSpPr>
          <p:spPr bwMode="auto">
            <a:xfrm>
              <a:off x="3456" y="2640"/>
              <a:ext cx="81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7" name="Text Box 28"/>
            <p:cNvSpPr txBox="1">
              <a:spLocks noChangeArrowheads="1"/>
            </p:cNvSpPr>
            <p:nvPr/>
          </p:nvSpPr>
          <p:spPr bwMode="auto">
            <a:xfrm>
              <a:off x="720" y="1775"/>
              <a:ext cx="2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a:t>x</a:t>
              </a:r>
              <a:r>
                <a:rPr lang="en-US" altLang="en-US" i="1" baseline="-25000"/>
                <a:t>1</a:t>
              </a:r>
              <a:endParaRPr lang="en-US" altLang="en-US"/>
            </a:p>
          </p:txBody>
        </p:sp>
        <p:sp>
          <p:nvSpPr>
            <p:cNvPr id="28" name="Text Box 29"/>
            <p:cNvSpPr txBox="1">
              <a:spLocks noChangeArrowheads="1"/>
            </p:cNvSpPr>
            <p:nvPr/>
          </p:nvSpPr>
          <p:spPr bwMode="auto">
            <a:xfrm>
              <a:off x="720" y="2495"/>
              <a:ext cx="2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a:t>x</a:t>
              </a:r>
              <a:r>
                <a:rPr lang="en-US" altLang="en-US" i="1" baseline="-25000"/>
                <a:t>2</a:t>
              </a:r>
              <a:endParaRPr lang="en-US" altLang="en-US"/>
            </a:p>
          </p:txBody>
        </p:sp>
        <p:sp>
          <p:nvSpPr>
            <p:cNvPr id="29" name="Text Box 30"/>
            <p:cNvSpPr txBox="1">
              <a:spLocks noChangeArrowheads="1"/>
            </p:cNvSpPr>
            <p:nvPr/>
          </p:nvSpPr>
          <p:spPr bwMode="auto">
            <a:xfrm>
              <a:off x="720" y="3551"/>
              <a:ext cx="31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a:t>x</a:t>
              </a:r>
              <a:r>
                <a:rPr lang="en-US" altLang="en-US" i="1" baseline="-25000"/>
                <a:t>m</a:t>
              </a:r>
              <a:endParaRPr lang="en-US" altLang="en-US"/>
            </a:p>
          </p:txBody>
        </p:sp>
        <p:sp>
          <p:nvSpPr>
            <p:cNvPr id="30" name="Text Box 31"/>
            <p:cNvSpPr txBox="1">
              <a:spLocks noChangeArrowheads="1"/>
            </p:cNvSpPr>
            <p:nvPr/>
          </p:nvSpPr>
          <p:spPr bwMode="auto">
            <a:xfrm>
              <a:off x="1824" y="2496"/>
              <a:ext cx="326" cy="288"/>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a:t>w</a:t>
              </a:r>
              <a:r>
                <a:rPr lang="en-US" altLang="en-US" i="1" baseline="-25000"/>
                <a:t>2</a:t>
              </a:r>
              <a:endParaRPr lang="en-US" altLang="en-US"/>
            </a:p>
          </p:txBody>
        </p:sp>
        <p:sp>
          <p:nvSpPr>
            <p:cNvPr id="31" name="Text Box 32"/>
            <p:cNvSpPr txBox="1">
              <a:spLocks noChangeArrowheads="1"/>
            </p:cNvSpPr>
            <p:nvPr/>
          </p:nvSpPr>
          <p:spPr bwMode="auto">
            <a:xfrm>
              <a:off x="1824" y="3552"/>
              <a:ext cx="362" cy="288"/>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a:t>w</a:t>
              </a:r>
              <a:r>
                <a:rPr lang="en-US" altLang="en-US" i="1" baseline="-25000"/>
                <a:t>m</a:t>
              </a:r>
              <a:endParaRPr lang="en-US" altLang="en-US"/>
            </a:p>
          </p:txBody>
        </p:sp>
        <p:sp>
          <p:nvSpPr>
            <p:cNvPr id="32" name="Text Box 33"/>
            <p:cNvSpPr txBox="1">
              <a:spLocks noChangeArrowheads="1"/>
            </p:cNvSpPr>
            <p:nvPr/>
          </p:nvSpPr>
          <p:spPr bwMode="auto">
            <a:xfrm>
              <a:off x="1776" y="1824"/>
              <a:ext cx="336" cy="288"/>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dirty="0"/>
                <a:t>w</a:t>
              </a:r>
              <a:r>
                <a:rPr lang="en-US" altLang="en-US" i="1" baseline="-25000" dirty="0"/>
                <a:t>1</a:t>
              </a:r>
              <a:endParaRPr lang="en-US" altLang="en-US" dirty="0"/>
            </a:p>
          </p:txBody>
        </p:sp>
        <p:sp>
          <p:nvSpPr>
            <p:cNvPr id="33" name="Line 34"/>
            <p:cNvSpPr>
              <a:spLocks noChangeShapeType="1"/>
            </p:cNvSpPr>
            <p:nvPr/>
          </p:nvSpPr>
          <p:spPr bwMode="auto">
            <a:xfrm>
              <a:off x="3120" y="1728"/>
              <a:ext cx="0" cy="624"/>
            </a:xfrm>
            <a:prstGeom prst="line">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pic>
          <p:nvPicPr>
            <p:cNvPr id="34" name="Picture 3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0" y="2880"/>
              <a:ext cx="230" cy="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5" name="Picture 3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72" y="2880"/>
              <a:ext cx="230" cy="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6" name="Picture 3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6" y="2400"/>
              <a:ext cx="576" cy="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7" name="Picture 3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72" y="2400"/>
              <a:ext cx="576" cy="4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8" name="Line 39"/>
            <p:cNvSpPr>
              <a:spLocks noChangeShapeType="1"/>
            </p:cNvSpPr>
            <p:nvPr/>
          </p:nvSpPr>
          <p:spPr bwMode="auto">
            <a:xfrm flipH="1" flipV="1">
              <a:off x="2400" y="1296"/>
              <a:ext cx="720" cy="432"/>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39" name="Text Box 40"/>
            <p:cNvSpPr txBox="1">
              <a:spLocks noChangeArrowheads="1"/>
            </p:cNvSpPr>
            <p:nvPr/>
          </p:nvSpPr>
          <p:spPr bwMode="auto">
            <a:xfrm>
              <a:off x="1776" y="1152"/>
              <a:ext cx="326" cy="288"/>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a:solidFill>
                    <a:schemeClr val="tx2"/>
                  </a:solidFill>
                </a:rPr>
                <a:t>w</a:t>
              </a:r>
              <a:r>
                <a:rPr lang="en-US" altLang="en-US" i="1" baseline="-25000">
                  <a:solidFill>
                    <a:schemeClr val="tx2"/>
                  </a:solidFill>
                </a:rPr>
                <a:t>0</a:t>
              </a:r>
              <a:endParaRPr lang="en-US" altLang="en-US"/>
            </a:p>
          </p:txBody>
        </p:sp>
        <p:sp>
          <p:nvSpPr>
            <p:cNvPr id="40" name="Line 41"/>
            <p:cNvSpPr>
              <a:spLocks noChangeShapeType="1"/>
            </p:cNvSpPr>
            <p:nvPr/>
          </p:nvSpPr>
          <p:spPr bwMode="auto">
            <a:xfrm flipH="1">
              <a:off x="2112" y="1296"/>
              <a:ext cx="288" cy="1"/>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41" name="Oval 40"/>
            <p:cNvSpPr>
              <a:spLocks noChangeArrowheads="1"/>
            </p:cNvSpPr>
            <p:nvPr/>
          </p:nvSpPr>
          <p:spPr bwMode="auto">
            <a:xfrm>
              <a:off x="1008" y="1248"/>
              <a:ext cx="96" cy="96"/>
            </a:xfrm>
            <a:prstGeom prst="ellipse">
              <a:avLst/>
            </a:prstGeom>
            <a:solidFill>
              <a:schemeClr val="bg1"/>
            </a:solidFill>
            <a:ln w="2857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42" name="Line 43"/>
            <p:cNvSpPr>
              <a:spLocks noChangeShapeType="1"/>
            </p:cNvSpPr>
            <p:nvPr/>
          </p:nvSpPr>
          <p:spPr bwMode="auto">
            <a:xfrm>
              <a:off x="1104" y="1296"/>
              <a:ext cx="672" cy="1"/>
            </a:xfrm>
            <a:prstGeom prst="line">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43" name="Rectangle 42"/>
            <p:cNvSpPr>
              <a:spLocks noChangeArrowheads="1"/>
            </p:cNvSpPr>
            <p:nvPr/>
          </p:nvSpPr>
          <p:spPr bwMode="auto">
            <a:xfrm>
              <a:off x="576" y="1295"/>
              <a:ext cx="60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a:solidFill>
                    <a:schemeClr val="tx2"/>
                  </a:solidFill>
                </a:rPr>
                <a:t>x</a:t>
              </a:r>
              <a:r>
                <a:rPr lang="en-US" altLang="en-US" i="1" baseline="-25000">
                  <a:solidFill>
                    <a:schemeClr val="tx2"/>
                  </a:solidFill>
                </a:rPr>
                <a:t>0 </a:t>
              </a:r>
              <a:r>
                <a:rPr lang="en-US" altLang="en-US" sz="1800" i="1">
                  <a:solidFill>
                    <a:schemeClr val="tx2"/>
                  </a:solidFill>
                </a:rPr>
                <a:t>= +1</a:t>
              </a:r>
              <a:endParaRPr lang="en-US" altLang="en-US" sz="1800" i="1" baseline="-25000"/>
            </a:p>
          </p:txBody>
        </p:sp>
      </p:grpSp>
      <p:sp>
        <p:nvSpPr>
          <p:cNvPr id="5" name="Text Box 45"/>
          <p:cNvSpPr txBox="1">
            <a:spLocks noChangeArrowheads="1"/>
          </p:cNvSpPr>
          <p:nvPr/>
        </p:nvSpPr>
        <p:spPr bwMode="auto">
          <a:xfrm>
            <a:off x="6604591" y="5350247"/>
            <a:ext cx="5273344"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dirty="0">
                <a:effectLst>
                  <a:outerShdw blurRad="38100" dist="38100" dir="2700000" algn="tl">
                    <a:srgbClr val="C0C0C0"/>
                  </a:outerShdw>
                </a:effectLst>
              </a:rPr>
              <a:t> </a:t>
            </a:r>
            <a:r>
              <a:rPr lang="en-US" altLang="en-US" sz="2000" dirty="0"/>
              <a:t>Bias is an external parameter of the neuron</a:t>
            </a:r>
            <a:r>
              <a:rPr lang="en-US" altLang="en-US" sz="2000" i="1" dirty="0"/>
              <a:t>. C</a:t>
            </a:r>
            <a:r>
              <a:rPr lang="en-US" altLang="en-US" sz="2000" dirty="0"/>
              <a:t>an be modeled by adding an extra input.</a:t>
            </a:r>
            <a:endParaRPr lang="en-US" altLang="en-US" dirty="0"/>
          </a:p>
        </p:txBody>
      </p:sp>
      <p:pic>
        <p:nvPicPr>
          <p:cNvPr id="6" name="Picture 5"/>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368413" y="1308659"/>
            <a:ext cx="2057400" cy="165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Rectangle 6"/>
          <p:cNvSpPr>
            <a:spLocks noChangeArrowheads="1"/>
          </p:cNvSpPr>
          <p:nvPr/>
        </p:nvSpPr>
        <p:spPr bwMode="auto">
          <a:xfrm>
            <a:off x="9323386" y="1382712"/>
            <a:ext cx="2057400" cy="1600200"/>
          </a:xfrm>
          <a:prstGeom prst="rect">
            <a:avLst/>
          </a:prstGeom>
          <a:noFill/>
          <a:ln w="57150">
            <a:solidFill>
              <a:srgbClr val="00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44" name="Title 43">
            <a:extLst>
              <a:ext uri="{FF2B5EF4-FFF2-40B4-BE49-F238E27FC236}">
                <a16:creationId xmlns:a16="http://schemas.microsoft.com/office/drawing/2014/main" id="{0D6ECA3F-9EE6-492C-8E00-706012AD6E15}"/>
              </a:ext>
            </a:extLst>
          </p:cNvPr>
          <p:cNvSpPr>
            <a:spLocks noGrp="1"/>
          </p:cNvSpPr>
          <p:nvPr>
            <p:ph type="title"/>
          </p:nvPr>
        </p:nvSpPr>
        <p:spPr/>
        <p:txBody>
          <a:bodyPr/>
          <a:lstStyle/>
          <a:p>
            <a:r>
              <a:rPr lang="en-US" altLang="en-US" sz="4000" b="1" cap="none" spc="-73" dirty="0">
                <a:solidFill>
                  <a:srgbClr val="1CADE4"/>
                </a:solidFill>
                <a:latin typeface="Calibri"/>
                <a:ea typeface="+mn-ea"/>
                <a:cs typeface="Calibri"/>
              </a:rPr>
              <a:t>Bias as extra input</a:t>
            </a:r>
            <a:endParaRPr lang="en-US" sz="4000" b="1" cap="none" spc="-73" dirty="0">
              <a:solidFill>
                <a:srgbClr val="1CADE4"/>
              </a:solidFill>
              <a:latin typeface="Calibri"/>
              <a:ea typeface="+mn-ea"/>
              <a:cs typeface="Calibri"/>
            </a:endParaRPr>
          </a:p>
        </p:txBody>
      </p:sp>
    </p:spTree>
    <p:extLst>
      <p:ext uri="{BB962C8B-B14F-4D97-AF65-F5344CB8AC3E}">
        <p14:creationId xmlns:p14="http://schemas.microsoft.com/office/powerpoint/2010/main" val="11582045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42963" y="2116445"/>
            <a:ext cx="10515600" cy="3724096"/>
          </a:xfrm>
          <a:prstGeom prst="rect">
            <a:avLst/>
          </a:prstGeom>
          <a:noFill/>
        </p:spPr>
        <p:txBody>
          <a:bodyPr wrap="square" rtlCol="0">
            <a:spAutoFit/>
          </a:bodyPr>
          <a:lstStyle/>
          <a:p>
            <a:pPr>
              <a:buClr>
                <a:schemeClr val="tx1"/>
              </a:buClr>
            </a:pPr>
            <a:r>
              <a:rPr lang="en-US" altLang="en-US" sz="2200" dirty="0"/>
              <a:t>Three basic different classes of network architectures</a:t>
            </a:r>
          </a:p>
          <a:p>
            <a:pPr>
              <a:buClr>
                <a:schemeClr val="tx1"/>
              </a:buClr>
            </a:pPr>
            <a:endParaRPr lang="en-US" altLang="en-US" sz="2200" dirty="0"/>
          </a:p>
          <a:p>
            <a:pPr marL="800100" lvl="1" indent="-342900">
              <a:buClr>
                <a:schemeClr val="tx1"/>
              </a:buClr>
              <a:buFont typeface="Arial" panose="020B0604020202020204" pitchFamily="34" charset="0"/>
              <a:buChar char="•"/>
            </a:pPr>
            <a:r>
              <a:rPr lang="en-US" altLang="en-US" sz="2200" dirty="0"/>
              <a:t>Single-layer feed-forward Neural Networks</a:t>
            </a:r>
          </a:p>
          <a:p>
            <a:pPr marL="800100" lvl="1" indent="-342900">
              <a:buClr>
                <a:schemeClr val="tx1"/>
              </a:buClr>
              <a:buFont typeface="Arial" panose="020B0604020202020204" pitchFamily="34" charset="0"/>
              <a:buChar char="•"/>
            </a:pPr>
            <a:r>
              <a:rPr lang="en-US" altLang="en-US" sz="2200" dirty="0"/>
              <a:t>Multi-layer feed-forward Neural Networks</a:t>
            </a:r>
          </a:p>
          <a:p>
            <a:pPr marL="800100" lvl="1" indent="-342900">
              <a:buClr>
                <a:schemeClr val="tx1"/>
              </a:buClr>
              <a:buFont typeface="Arial" panose="020B0604020202020204" pitchFamily="34" charset="0"/>
              <a:buChar char="•"/>
            </a:pPr>
            <a:r>
              <a:rPr lang="en-US" altLang="en-US" sz="2200" dirty="0"/>
              <a:t>Recurrent </a:t>
            </a:r>
            <a:r>
              <a:rPr lang="en-US" altLang="en-US" sz="2200" dirty="0" err="1"/>
              <a:t>Nerual</a:t>
            </a:r>
            <a:r>
              <a:rPr lang="en-US" altLang="en-US" sz="2200" dirty="0"/>
              <a:t> Networks</a:t>
            </a:r>
          </a:p>
          <a:p>
            <a:pPr marL="800100" lvl="1" indent="-342900">
              <a:buClr>
                <a:schemeClr val="tx1"/>
              </a:buClr>
              <a:buFont typeface="Arial" panose="020B0604020202020204" pitchFamily="34" charset="0"/>
              <a:buChar char="•"/>
            </a:pPr>
            <a:endParaRPr lang="en-US" altLang="en-US" sz="2200" dirty="0"/>
          </a:p>
          <a:p>
            <a:pPr marL="800100" lvl="1" indent="-342900">
              <a:buClr>
                <a:schemeClr val="tx1"/>
              </a:buClr>
              <a:buFont typeface="Arial" panose="020B0604020202020204" pitchFamily="34" charset="0"/>
              <a:buChar char="•"/>
            </a:pPr>
            <a:endParaRPr lang="en-US" altLang="en-US" sz="2200" dirty="0"/>
          </a:p>
          <a:p>
            <a:pPr>
              <a:buClr>
                <a:schemeClr val="tx1"/>
              </a:buClr>
            </a:pPr>
            <a:r>
              <a:rPr lang="en-US" altLang="en-US" sz="2200" dirty="0"/>
              <a:t>The architecture of a neural network is linked with the learning algorithm used to train</a:t>
            </a:r>
          </a:p>
          <a:p>
            <a:pPr lvl="1">
              <a:buClr>
                <a:schemeClr val="tx1"/>
              </a:buClr>
              <a:buFontTx/>
              <a:buNone/>
            </a:pPr>
            <a:endParaRPr lang="en-US" altLang="en-US" sz="2400" dirty="0">
              <a:solidFill>
                <a:srgbClr val="0000FF"/>
              </a:solidFill>
            </a:endParaRPr>
          </a:p>
          <a:p>
            <a:pPr>
              <a:buClr>
                <a:schemeClr val="tx1"/>
              </a:buClr>
            </a:pPr>
            <a:endParaRPr lang="en-US" altLang="en-US" sz="3600" dirty="0"/>
          </a:p>
        </p:txBody>
      </p:sp>
      <p:sp>
        <p:nvSpPr>
          <p:cNvPr id="4" name="Title 3">
            <a:extLst>
              <a:ext uri="{FF2B5EF4-FFF2-40B4-BE49-F238E27FC236}">
                <a16:creationId xmlns:a16="http://schemas.microsoft.com/office/drawing/2014/main" id="{3959737F-04A3-4A4B-8D32-CA28AA939C1A}"/>
              </a:ext>
            </a:extLst>
          </p:cNvPr>
          <p:cNvSpPr>
            <a:spLocks noGrp="1"/>
          </p:cNvSpPr>
          <p:nvPr>
            <p:ph type="title"/>
          </p:nvPr>
        </p:nvSpPr>
        <p:spPr/>
        <p:txBody>
          <a:bodyPr/>
          <a:lstStyle/>
          <a:p>
            <a:r>
              <a:rPr lang="en-US" sz="4000" b="1" cap="none" spc="-73" dirty="0">
                <a:solidFill>
                  <a:srgbClr val="1CADE4"/>
                </a:solidFill>
                <a:latin typeface="Calibri"/>
                <a:ea typeface="+mn-ea"/>
                <a:cs typeface="Calibri"/>
              </a:rPr>
              <a:t>Network Architecture</a:t>
            </a:r>
          </a:p>
        </p:txBody>
      </p:sp>
    </p:spTree>
    <p:extLst>
      <p:ext uri="{BB962C8B-B14F-4D97-AF65-F5344CB8AC3E}">
        <p14:creationId xmlns:p14="http://schemas.microsoft.com/office/powerpoint/2010/main" val="657542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ChangeArrowheads="1"/>
          </p:cNvSpPr>
          <p:nvPr/>
        </p:nvSpPr>
        <p:spPr bwMode="auto">
          <a:xfrm>
            <a:off x="1613807" y="0"/>
            <a:ext cx="77724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defRPr>
            </a:lvl2pPr>
            <a:lvl3pPr algn="ctr" rtl="0" eaLnBrk="0" fontAlgn="base" hangingPunct="0">
              <a:spcBef>
                <a:spcPct val="0"/>
              </a:spcBef>
              <a:spcAft>
                <a:spcPct val="0"/>
              </a:spcAft>
              <a:defRPr sz="4400">
                <a:solidFill>
                  <a:schemeClr val="tx2"/>
                </a:solidFill>
                <a:latin typeface="Arial" panose="020B0604020202020204" pitchFamily="34" charset="0"/>
              </a:defRPr>
            </a:lvl3pPr>
            <a:lvl4pPr algn="ctr" rtl="0" eaLnBrk="0" fontAlgn="base" hangingPunct="0">
              <a:spcBef>
                <a:spcPct val="0"/>
              </a:spcBef>
              <a:spcAft>
                <a:spcPct val="0"/>
              </a:spcAft>
              <a:defRPr sz="4400">
                <a:solidFill>
                  <a:schemeClr val="tx2"/>
                </a:solidFill>
                <a:latin typeface="Arial" panose="020B0604020202020204" pitchFamily="34" charset="0"/>
              </a:defRPr>
            </a:lvl4pPr>
            <a:lvl5pPr algn="ctr" rtl="0" eaLnBrk="0" fontAlgn="base" hangingPunct="0">
              <a:spcBef>
                <a:spcPct val="0"/>
              </a:spcBef>
              <a:spcAft>
                <a:spcPct val="0"/>
              </a:spcAft>
              <a:defRPr sz="4400">
                <a:solidFill>
                  <a:schemeClr val="tx2"/>
                </a:solidFill>
                <a:latin typeface="Arial" panose="020B0604020202020204" pitchFamily="34" charset="0"/>
              </a:defRPr>
            </a:lvl5pPr>
            <a:lvl6pPr marL="457200" algn="ctr" rtl="0" eaLnBrk="0" fontAlgn="base" hangingPunct="0">
              <a:spcBef>
                <a:spcPct val="0"/>
              </a:spcBef>
              <a:spcAft>
                <a:spcPct val="0"/>
              </a:spcAft>
              <a:defRPr sz="4400">
                <a:solidFill>
                  <a:schemeClr val="tx2"/>
                </a:solidFill>
                <a:latin typeface="Arial" panose="020B0604020202020204" pitchFamily="34" charset="0"/>
              </a:defRPr>
            </a:lvl6pPr>
            <a:lvl7pPr marL="914400" algn="ctr" rtl="0" eaLnBrk="0" fontAlgn="base" hangingPunct="0">
              <a:spcBef>
                <a:spcPct val="0"/>
              </a:spcBef>
              <a:spcAft>
                <a:spcPct val="0"/>
              </a:spcAft>
              <a:defRPr sz="4400">
                <a:solidFill>
                  <a:schemeClr val="tx2"/>
                </a:solidFill>
                <a:latin typeface="Arial" panose="020B0604020202020204" pitchFamily="34" charset="0"/>
              </a:defRPr>
            </a:lvl7pPr>
            <a:lvl8pPr marL="1371600" algn="ctr" rtl="0" eaLnBrk="0" fontAlgn="base" hangingPunct="0">
              <a:spcBef>
                <a:spcPct val="0"/>
              </a:spcBef>
              <a:spcAft>
                <a:spcPct val="0"/>
              </a:spcAft>
              <a:defRPr sz="4400">
                <a:solidFill>
                  <a:schemeClr val="tx2"/>
                </a:solidFill>
                <a:latin typeface="Arial" panose="020B0604020202020204" pitchFamily="34" charset="0"/>
              </a:defRPr>
            </a:lvl8pPr>
            <a:lvl9pPr marL="1828800" algn="ctr" rtl="0" eaLnBrk="0" fontAlgn="base" hangingPunct="0">
              <a:spcBef>
                <a:spcPct val="0"/>
              </a:spcBef>
              <a:spcAft>
                <a:spcPct val="0"/>
              </a:spcAft>
              <a:defRPr sz="4400">
                <a:solidFill>
                  <a:schemeClr val="tx2"/>
                </a:solidFill>
                <a:latin typeface="Arial" panose="020B0604020202020204" pitchFamily="34" charset="0"/>
              </a:defRPr>
            </a:lvl9pPr>
          </a:lstStyle>
          <a:p>
            <a:pPr algn="l"/>
            <a:endParaRPr lang="en-US" altLang="en-US" sz="3200" dirty="0">
              <a:solidFill>
                <a:schemeClr val="tx1"/>
              </a:solidFill>
              <a:latin typeface="Arial" charset="0"/>
              <a:ea typeface="+mn-ea"/>
              <a:cs typeface="+mn-cs"/>
            </a:endParaRPr>
          </a:p>
        </p:txBody>
      </p:sp>
      <p:sp>
        <p:nvSpPr>
          <p:cNvPr id="3" name="Text Box 27"/>
          <p:cNvSpPr txBox="1">
            <a:spLocks noChangeArrowheads="1"/>
          </p:cNvSpPr>
          <p:nvPr/>
        </p:nvSpPr>
        <p:spPr bwMode="auto">
          <a:xfrm>
            <a:off x="2370098" y="3895815"/>
            <a:ext cx="218521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algn="ctr"/>
            <a:r>
              <a:rPr lang="en-US" altLang="en-US" b="1" i="1" dirty="0">
                <a:solidFill>
                  <a:srgbClr val="0000FF"/>
                </a:solidFill>
              </a:rPr>
              <a:t>Input layer</a:t>
            </a:r>
          </a:p>
          <a:p>
            <a:pPr algn="ctr"/>
            <a:r>
              <a:rPr lang="en-US" altLang="en-US" b="1" i="1" dirty="0">
                <a:solidFill>
                  <a:srgbClr val="0000FF"/>
                </a:solidFill>
              </a:rPr>
              <a:t>of</a:t>
            </a:r>
          </a:p>
          <a:p>
            <a:pPr algn="ctr"/>
            <a:r>
              <a:rPr lang="en-US" altLang="en-US" b="1" i="1" dirty="0">
                <a:solidFill>
                  <a:srgbClr val="0000FF"/>
                </a:solidFill>
              </a:rPr>
              <a:t>source nodes</a:t>
            </a:r>
            <a:endParaRPr lang="en-US" altLang="en-US" dirty="0"/>
          </a:p>
        </p:txBody>
      </p:sp>
      <p:sp>
        <p:nvSpPr>
          <p:cNvPr id="4" name="Text Box 28"/>
          <p:cNvSpPr txBox="1">
            <a:spLocks noChangeArrowheads="1"/>
          </p:cNvSpPr>
          <p:nvPr/>
        </p:nvSpPr>
        <p:spPr bwMode="auto">
          <a:xfrm>
            <a:off x="8388177" y="3743415"/>
            <a:ext cx="199605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algn="ctr"/>
            <a:r>
              <a:rPr lang="en-US" altLang="en-US" b="1" i="1" dirty="0">
                <a:solidFill>
                  <a:srgbClr val="009900"/>
                </a:solidFill>
              </a:rPr>
              <a:t>Output layer</a:t>
            </a:r>
          </a:p>
          <a:p>
            <a:pPr algn="ctr"/>
            <a:r>
              <a:rPr lang="en-US" altLang="en-US" b="1" i="1" dirty="0">
                <a:solidFill>
                  <a:srgbClr val="009900"/>
                </a:solidFill>
              </a:rPr>
              <a:t>of</a:t>
            </a:r>
          </a:p>
          <a:p>
            <a:pPr algn="ctr"/>
            <a:r>
              <a:rPr lang="en-US" altLang="en-US" b="1" i="1" dirty="0">
                <a:solidFill>
                  <a:srgbClr val="009900"/>
                </a:solidFill>
              </a:rPr>
              <a:t>neurons</a:t>
            </a:r>
            <a:endParaRPr lang="en-US" altLang="en-US" dirty="0"/>
          </a:p>
        </p:txBody>
      </p:sp>
      <p:grpSp>
        <p:nvGrpSpPr>
          <p:cNvPr id="5" name="Group 4"/>
          <p:cNvGrpSpPr>
            <a:grpSpLocks/>
          </p:cNvGrpSpPr>
          <p:nvPr/>
        </p:nvGrpSpPr>
        <p:grpSpPr bwMode="auto">
          <a:xfrm>
            <a:off x="5018088" y="3210015"/>
            <a:ext cx="2514600" cy="2362200"/>
            <a:chOff x="2688" y="2352"/>
            <a:chExt cx="1584" cy="1488"/>
          </a:xfrm>
        </p:grpSpPr>
        <p:grpSp>
          <p:nvGrpSpPr>
            <p:cNvPr id="6" name="Group 5"/>
            <p:cNvGrpSpPr>
              <a:grpSpLocks/>
            </p:cNvGrpSpPr>
            <p:nvPr/>
          </p:nvGrpSpPr>
          <p:grpSpPr bwMode="auto">
            <a:xfrm>
              <a:off x="2688" y="2352"/>
              <a:ext cx="1056" cy="1488"/>
              <a:chOff x="2688" y="2352"/>
              <a:chExt cx="1056" cy="1488"/>
            </a:xfrm>
          </p:grpSpPr>
          <p:sp>
            <p:nvSpPr>
              <p:cNvPr id="11" name="Line 7"/>
              <p:cNvSpPr>
                <a:spLocks noChangeShapeType="1"/>
              </p:cNvSpPr>
              <p:nvPr/>
            </p:nvSpPr>
            <p:spPr bwMode="auto">
              <a:xfrm flipV="1">
                <a:off x="2832" y="2496"/>
                <a:ext cx="672"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2" name="Line 8"/>
              <p:cNvSpPr>
                <a:spLocks noChangeShapeType="1"/>
              </p:cNvSpPr>
              <p:nvPr/>
            </p:nvSpPr>
            <p:spPr bwMode="auto">
              <a:xfrm flipV="1">
                <a:off x="2832" y="2496"/>
                <a:ext cx="672" cy="5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grpSp>
            <p:nvGrpSpPr>
              <p:cNvPr id="13" name="Group 12"/>
              <p:cNvGrpSpPr>
                <a:grpSpLocks/>
              </p:cNvGrpSpPr>
              <p:nvPr/>
            </p:nvGrpSpPr>
            <p:grpSpPr bwMode="auto">
              <a:xfrm>
                <a:off x="2688" y="2352"/>
                <a:ext cx="1056" cy="1488"/>
                <a:chOff x="2688" y="2352"/>
                <a:chExt cx="1056" cy="1488"/>
              </a:xfrm>
            </p:grpSpPr>
            <p:sp>
              <p:nvSpPr>
                <p:cNvPr id="14" name="Oval 13"/>
                <p:cNvSpPr>
                  <a:spLocks noChangeArrowheads="1"/>
                </p:cNvSpPr>
                <p:nvPr/>
              </p:nvSpPr>
              <p:spPr bwMode="auto">
                <a:xfrm>
                  <a:off x="3504" y="2352"/>
                  <a:ext cx="240" cy="240"/>
                </a:xfrm>
                <a:prstGeom prst="ellipse">
                  <a:avLst/>
                </a:prstGeom>
                <a:solidFill>
                  <a:srgbClr val="00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5" name="Oval 14"/>
                <p:cNvSpPr>
                  <a:spLocks noChangeArrowheads="1"/>
                </p:cNvSpPr>
                <p:nvPr/>
              </p:nvSpPr>
              <p:spPr bwMode="auto">
                <a:xfrm>
                  <a:off x="3504" y="2736"/>
                  <a:ext cx="240" cy="240"/>
                </a:xfrm>
                <a:prstGeom prst="ellipse">
                  <a:avLst/>
                </a:prstGeom>
                <a:solidFill>
                  <a:srgbClr val="00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6" name="Oval 15"/>
                <p:cNvSpPr>
                  <a:spLocks noChangeArrowheads="1"/>
                </p:cNvSpPr>
                <p:nvPr/>
              </p:nvSpPr>
              <p:spPr bwMode="auto">
                <a:xfrm>
                  <a:off x="3504" y="3168"/>
                  <a:ext cx="240" cy="240"/>
                </a:xfrm>
                <a:prstGeom prst="ellipse">
                  <a:avLst/>
                </a:prstGeom>
                <a:solidFill>
                  <a:srgbClr val="00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7" name="Oval 16"/>
                <p:cNvSpPr>
                  <a:spLocks noChangeArrowheads="1"/>
                </p:cNvSpPr>
                <p:nvPr/>
              </p:nvSpPr>
              <p:spPr bwMode="auto">
                <a:xfrm>
                  <a:off x="3504" y="3600"/>
                  <a:ext cx="240" cy="240"/>
                </a:xfrm>
                <a:prstGeom prst="ellipse">
                  <a:avLst/>
                </a:prstGeom>
                <a:solidFill>
                  <a:srgbClr val="00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8" name="Rectangle 17"/>
                <p:cNvSpPr>
                  <a:spLocks noChangeArrowheads="1"/>
                </p:cNvSpPr>
                <p:nvPr/>
              </p:nvSpPr>
              <p:spPr bwMode="auto">
                <a:xfrm>
                  <a:off x="2688" y="2688"/>
                  <a:ext cx="144" cy="144"/>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9" name="Rectangle 18"/>
                <p:cNvSpPr>
                  <a:spLocks noChangeArrowheads="1"/>
                </p:cNvSpPr>
                <p:nvPr/>
              </p:nvSpPr>
              <p:spPr bwMode="auto">
                <a:xfrm>
                  <a:off x="2688" y="3024"/>
                  <a:ext cx="144" cy="144"/>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0" name="Rectangle 19"/>
                <p:cNvSpPr>
                  <a:spLocks noChangeArrowheads="1"/>
                </p:cNvSpPr>
                <p:nvPr/>
              </p:nvSpPr>
              <p:spPr bwMode="auto">
                <a:xfrm>
                  <a:off x="2688" y="3408"/>
                  <a:ext cx="144" cy="144"/>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1" name="Line 17"/>
                <p:cNvSpPr>
                  <a:spLocks noChangeShapeType="1"/>
                </p:cNvSpPr>
                <p:nvPr/>
              </p:nvSpPr>
              <p:spPr bwMode="auto">
                <a:xfrm>
                  <a:off x="2832" y="2736"/>
                  <a:ext cx="672"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2" name="Line 18"/>
                <p:cNvSpPr>
                  <a:spLocks noChangeShapeType="1"/>
                </p:cNvSpPr>
                <p:nvPr/>
              </p:nvSpPr>
              <p:spPr bwMode="auto">
                <a:xfrm>
                  <a:off x="2832" y="2736"/>
                  <a:ext cx="672" cy="52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3" name="Line 19"/>
                <p:cNvSpPr>
                  <a:spLocks noChangeShapeType="1"/>
                </p:cNvSpPr>
                <p:nvPr/>
              </p:nvSpPr>
              <p:spPr bwMode="auto">
                <a:xfrm>
                  <a:off x="2832" y="2736"/>
                  <a:ext cx="672" cy="96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4" name="Line 20"/>
                <p:cNvSpPr>
                  <a:spLocks noChangeShapeType="1"/>
                </p:cNvSpPr>
                <p:nvPr/>
              </p:nvSpPr>
              <p:spPr bwMode="auto">
                <a:xfrm flipV="1">
                  <a:off x="2832" y="2832"/>
                  <a:ext cx="672"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5" name="Line 21"/>
                <p:cNvSpPr>
                  <a:spLocks noChangeShapeType="1"/>
                </p:cNvSpPr>
                <p:nvPr/>
              </p:nvSpPr>
              <p:spPr bwMode="auto">
                <a:xfrm>
                  <a:off x="2832" y="3072"/>
                  <a:ext cx="672"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6" name="Line 22"/>
                <p:cNvSpPr>
                  <a:spLocks noChangeShapeType="1"/>
                </p:cNvSpPr>
                <p:nvPr/>
              </p:nvSpPr>
              <p:spPr bwMode="auto">
                <a:xfrm>
                  <a:off x="2832" y="3072"/>
                  <a:ext cx="672" cy="62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7" name="Line 23"/>
                <p:cNvSpPr>
                  <a:spLocks noChangeShapeType="1"/>
                </p:cNvSpPr>
                <p:nvPr/>
              </p:nvSpPr>
              <p:spPr bwMode="auto">
                <a:xfrm flipV="1">
                  <a:off x="2832" y="2496"/>
                  <a:ext cx="672" cy="96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8" name="Line 24"/>
                <p:cNvSpPr>
                  <a:spLocks noChangeShapeType="1"/>
                </p:cNvSpPr>
                <p:nvPr/>
              </p:nvSpPr>
              <p:spPr bwMode="auto">
                <a:xfrm flipV="1">
                  <a:off x="2832" y="2880"/>
                  <a:ext cx="672" cy="5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9" name="Line 25"/>
                <p:cNvSpPr>
                  <a:spLocks noChangeShapeType="1"/>
                </p:cNvSpPr>
                <p:nvPr/>
              </p:nvSpPr>
              <p:spPr bwMode="auto">
                <a:xfrm flipV="1">
                  <a:off x="2832" y="3312"/>
                  <a:ext cx="672"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30" name="Line 26"/>
                <p:cNvSpPr>
                  <a:spLocks noChangeShapeType="1"/>
                </p:cNvSpPr>
                <p:nvPr/>
              </p:nvSpPr>
              <p:spPr bwMode="auto">
                <a:xfrm>
                  <a:off x="2832" y="3456"/>
                  <a:ext cx="672"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grpSp>
        </p:grpSp>
        <p:sp>
          <p:nvSpPr>
            <p:cNvPr id="7" name="Line 29"/>
            <p:cNvSpPr>
              <a:spLocks noChangeShapeType="1"/>
            </p:cNvSpPr>
            <p:nvPr/>
          </p:nvSpPr>
          <p:spPr bwMode="auto">
            <a:xfrm flipV="1">
              <a:off x="3744" y="2448"/>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8" name="Line 30"/>
            <p:cNvSpPr>
              <a:spLocks noChangeShapeType="1"/>
            </p:cNvSpPr>
            <p:nvPr/>
          </p:nvSpPr>
          <p:spPr bwMode="auto">
            <a:xfrm flipV="1">
              <a:off x="3744" y="2880"/>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9" name="Line 31"/>
            <p:cNvSpPr>
              <a:spLocks noChangeShapeType="1"/>
            </p:cNvSpPr>
            <p:nvPr/>
          </p:nvSpPr>
          <p:spPr bwMode="auto">
            <a:xfrm flipV="1">
              <a:off x="3744" y="3312"/>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0" name="Line 32"/>
            <p:cNvSpPr>
              <a:spLocks noChangeShapeType="1"/>
            </p:cNvSpPr>
            <p:nvPr/>
          </p:nvSpPr>
          <p:spPr bwMode="auto">
            <a:xfrm flipV="1">
              <a:off x="3744" y="3744"/>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grpSp>
      <p:sp>
        <p:nvSpPr>
          <p:cNvPr id="31" name="Title 30">
            <a:extLst>
              <a:ext uri="{FF2B5EF4-FFF2-40B4-BE49-F238E27FC236}">
                <a16:creationId xmlns:a16="http://schemas.microsoft.com/office/drawing/2014/main" id="{62981F51-2EC8-4B76-8960-35BFEF3F3A32}"/>
              </a:ext>
            </a:extLst>
          </p:cNvPr>
          <p:cNvSpPr>
            <a:spLocks noGrp="1"/>
          </p:cNvSpPr>
          <p:nvPr>
            <p:ph type="title"/>
          </p:nvPr>
        </p:nvSpPr>
        <p:spPr/>
        <p:txBody>
          <a:bodyPr>
            <a:normAutofit/>
          </a:bodyPr>
          <a:lstStyle/>
          <a:p>
            <a:r>
              <a:rPr lang="en-US" altLang="en-US" sz="4000" b="1" cap="none" spc="-73" dirty="0">
                <a:solidFill>
                  <a:srgbClr val="1CADE4"/>
                </a:solidFill>
                <a:latin typeface="Calibri"/>
                <a:ea typeface="+mn-ea"/>
                <a:cs typeface="Calibri"/>
              </a:rPr>
              <a:t>Single Layer Feed-forward </a:t>
            </a:r>
            <a:endParaRPr lang="en-US" sz="4000" b="1" cap="none" spc="-73" dirty="0">
              <a:solidFill>
                <a:srgbClr val="1CADE4"/>
              </a:solidFill>
              <a:latin typeface="Calibri"/>
              <a:ea typeface="+mn-ea"/>
              <a:cs typeface="Calibri"/>
            </a:endParaRPr>
          </a:p>
        </p:txBody>
      </p:sp>
      <p:sp>
        <p:nvSpPr>
          <p:cNvPr id="32" name="Content Placeholder 31">
            <a:extLst>
              <a:ext uri="{FF2B5EF4-FFF2-40B4-BE49-F238E27FC236}">
                <a16:creationId xmlns:a16="http://schemas.microsoft.com/office/drawing/2014/main" id="{2940A74F-E5D6-4FFF-9771-3181458199DF}"/>
              </a:ext>
            </a:extLst>
          </p:cNvPr>
          <p:cNvSpPr>
            <a:spLocks noGrp="1"/>
          </p:cNvSpPr>
          <p:nvPr>
            <p:ph sz="quarter" idx="13"/>
          </p:nvPr>
        </p:nvSpPr>
        <p:spPr/>
        <p:txBody>
          <a:bodyPr/>
          <a:lstStyle/>
          <a:p>
            <a:r>
              <a:rPr lang="en-US" dirty="0"/>
              <a:t> Neural Network having two input units and one output units with no hidden layers. These are also known as ‘single layer </a:t>
            </a:r>
            <a:r>
              <a:rPr lang="en-US" dirty="0" err="1"/>
              <a:t>perceptrons</a:t>
            </a:r>
            <a:r>
              <a:rPr lang="en-US" dirty="0"/>
              <a:t>.</a:t>
            </a:r>
            <a:endParaRPr lang="en-IN" dirty="0"/>
          </a:p>
        </p:txBody>
      </p:sp>
    </p:spTree>
    <p:extLst>
      <p:ext uri="{BB962C8B-B14F-4D97-AF65-F5344CB8AC3E}">
        <p14:creationId xmlns:p14="http://schemas.microsoft.com/office/powerpoint/2010/main" val="1579137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ChangeArrowheads="1"/>
          </p:cNvSpPr>
          <p:nvPr/>
        </p:nvSpPr>
        <p:spPr bwMode="auto">
          <a:xfrm>
            <a:off x="165735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defRPr>
            </a:lvl2pPr>
            <a:lvl3pPr algn="ctr" rtl="0" eaLnBrk="0" fontAlgn="base" hangingPunct="0">
              <a:spcBef>
                <a:spcPct val="0"/>
              </a:spcBef>
              <a:spcAft>
                <a:spcPct val="0"/>
              </a:spcAft>
              <a:defRPr sz="4400">
                <a:solidFill>
                  <a:schemeClr val="tx2"/>
                </a:solidFill>
                <a:latin typeface="Arial" panose="020B0604020202020204" pitchFamily="34" charset="0"/>
              </a:defRPr>
            </a:lvl3pPr>
            <a:lvl4pPr algn="ctr" rtl="0" eaLnBrk="0" fontAlgn="base" hangingPunct="0">
              <a:spcBef>
                <a:spcPct val="0"/>
              </a:spcBef>
              <a:spcAft>
                <a:spcPct val="0"/>
              </a:spcAft>
              <a:defRPr sz="4400">
                <a:solidFill>
                  <a:schemeClr val="tx2"/>
                </a:solidFill>
                <a:latin typeface="Arial" panose="020B0604020202020204" pitchFamily="34" charset="0"/>
              </a:defRPr>
            </a:lvl4pPr>
            <a:lvl5pPr algn="ctr" rtl="0" eaLnBrk="0" fontAlgn="base" hangingPunct="0">
              <a:spcBef>
                <a:spcPct val="0"/>
              </a:spcBef>
              <a:spcAft>
                <a:spcPct val="0"/>
              </a:spcAft>
              <a:defRPr sz="4400">
                <a:solidFill>
                  <a:schemeClr val="tx2"/>
                </a:solidFill>
                <a:latin typeface="Arial" panose="020B0604020202020204" pitchFamily="34" charset="0"/>
              </a:defRPr>
            </a:lvl5pPr>
            <a:lvl6pPr marL="457200" algn="ctr" rtl="0" eaLnBrk="0" fontAlgn="base" hangingPunct="0">
              <a:spcBef>
                <a:spcPct val="0"/>
              </a:spcBef>
              <a:spcAft>
                <a:spcPct val="0"/>
              </a:spcAft>
              <a:defRPr sz="4400">
                <a:solidFill>
                  <a:schemeClr val="tx2"/>
                </a:solidFill>
                <a:latin typeface="Arial" panose="020B0604020202020204" pitchFamily="34" charset="0"/>
              </a:defRPr>
            </a:lvl6pPr>
            <a:lvl7pPr marL="914400" algn="ctr" rtl="0" eaLnBrk="0" fontAlgn="base" hangingPunct="0">
              <a:spcBef>
                <a:spcPct val="0"/>
              </a:spcBef>
              <a:spcAft>
                <a:spcPct val="0"/>
              </a:spcAft>
              <a:defRPr sz="4400">
                <a:solidFill>
                  <a:schemeClr val="tx2"/>
                </a:solidFill>
                <a:latin typeface="Arial" panose="020B0604020202020204" pitchFamily="34" charset="0"/>
              </a:defRPr>
            </a:lvl7pPr>
            <a:lvl8pPr marL="1371600" algn="ctr" rtl="0" eaLnBrk="0" fontAlgn="base" hangingPunct="0">
              <a:spcBef>
                <a:spcPct val="0"/>
              </a:spcBef>
              <a:spcAft>
                <a:spcPct val="0"/>
              </a:spcAft>
              <a:defRPr sz="4400">
                <a:solidFill>
                  <a:schemeClr val="tx2"/>
                </a:solidFill>
                <a:latin typeface="Arial" panose="020B0604020202020204" pitchFamily="34" charset="0"/>
              </a:defRPr>
            </a:lvl8pPr>
            <a:lvl9pPr marL="1828800" algn="ctr" rtl="0" eaLnBrk="0" fontAlgn="base" hangingPunct="0">
              <a:spcBef>
                <a:spcPct val="0"/>
              </a:spcBef>
              <a:spcAft>
                <a:spcPct val="0"/>
              </a:spcAft>
              <a:defRPr sz="4400">
                <a:solidFill>
                  <a:schemeClr val="tx2"/>
                </a:solidFill>
                <a:latin typeface="Arial" panose="020B0604020202020204" pitchFamily="34" charset="0"/>
              </a:defRPr>
            </a:lvl9pPr>
          </a:lstStyle>
          <a:p>
            <a:pPr algn="l"/>
            <a:endParaRPr lang="en-US" altLang="en-US" sz="3200" dirty="0">
              <a:solidFill>
                <a:schemeClr val="tx1"/>
              </a:solidFill>
              <a:latin typeface="Arial" charset="0"/>
              <a:ea typeface="+mn-ea"/>
              <a:cs typeface="+mn-cs"/>
            </a:endParaRPr>
          </a:p>
        </p:txBody>
      </p:sp>
      <p:sp>
        <p:nvSpPr>
          <p:cNvPr id="3" name="Text Box 35"/>
          <p:cNvSpPr txBox="1">
            <a:spLocks noChangeArrowheads="1"/>
          </p:cNvSpPr>
          <p:nvPr/>
        </p:nvSpPr>
        <p:spPr bwMode="auto">
          <a:xfrm>
            <a:off x="2644066" y="3352801"/>
            <a:ext cx="93487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algn="ctr"/>
            <a:r>
              <a:rPr lang="en-US" altLang="en-US" b="1" i="1">
                <a:solidFill>
                  <a:srgbClr val="0000FF"/>
                </a:solidFill>
              </a:rPr>
              <a:t>Input</a:t>
            </a:r>
          </a:p>
          <a:p>
            <a:pPr algn="ctr"/>
            <a:r>
              <a:rPr lang="en-US" altLang="en-US" b="1" i="1">
                <a:solidFill>
                  <a:srgbClr val="0000FF"/>
                </a:solidFill>
              </a:rPr>
              <a:t>layer</a:t>
            </a:r>
            <a:endParaRPr lang="en-US" altLang="en-US"/>
          </a:p>
        </p:txBody>
      </p:sp>
      <p:sp>
        <p:nvSpPr>
          <p:cNvPr id="4" name="Text Box 36"/>
          <p:cNvSpPr txBox="1">
            <a:spLocks noChangeArrowheads="1"/>
          </p:cNvSpPr>
          <p:nvPr/>
        </p:nvSpPr>
        <p:spPr bwMode="auto">
          <a:xfrm>
            <a:off x="8510224" y="3276601"/>
            <a:ext cx="119135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algn="ctr"/>
            <a:r>
              <a:rPr lang="en-US" altLang="en-US" b="1" i="1">
                <a:solidFill>
                  <a:srgbClr val="009900"/>
                </a:solidFill>
              </a:rPr>
              <a:t>Output</a:t>
            </a:r>
          </a:p>
          <a:p>
            <a:pPr algn="ctr"/>
            <a:r>
              <a:rPr lang="en-US" altLang="en-US" b="1" i="1">
                <a:solidFill>
                  <a:srgbClr val="009900"/>
                </a:solidFill>
              </a:rPr>
              <a:t>layer</a:t>
            </a:r>
          </a:p>
        </p:txBody>
      </p:sp>
      <p:sp>
        <p:nvSpPr>
          <p:cNvPr id="5" name="Text Box 37"/>
          <p:cNvSpPr txBox="1">
            <a:spLocks noChangeArrowheads="1"/>
          </p:cNvSpPr>
          <p:nvPr/>
        </p:nvSpPr>
        <p:spPr bwMode="auto">
          <a:xfrm>
            <a:off x="4705350" y="5181600"/>
            <a:ext cx="211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b="1" i="1">
                <a:solidFill>
                  <a:srgbClr val="996600"/>
                </a:solidFill>
              </a:rPr>
              <a:t>Hidden Layer</a:t>
            </a:r>
            <a:endParaRPr lang="en-US" altLang="en-US"/>
          </a:p>
        </p:txBody>
      </p:sp>
      <p:grpSp>
        <p:nvGrpSpPr>
          <p:cNvPr id="6" name="Group 5"/>
          <p:cNvGrpSpPr>
            <a:grpSpLocks/>
          </p:cNvGrpSpPr>
          <p:nvPr/>
        </p:nvGrpSpPr>
        <p:grpSpPr bwMode="auto">
          <a:xfrm>
            <a:off x="4400550" y="2590800"/>
            <a:ext cx="3733800" cy="2362200"/>
            <a:chOff x="2256" y="1680"/>
            <a:chExt cx="2352" cy="1488"/>
          </a:xfrm>
        </p:grpSpPr>
        <p:grpSp>
          <p:nvGrpSpPr>
            <p:cNvPr id="8" name="Group 7"/>
            <p:cNvGrpSpPr>
              <a:grpSpLocks/>
            </p:cNvGrpSpPr>
            <p:nvPr/>
          </p:nvGrpSpPr>
          <p:grpSpPr bwMode="auto">
            <a:xfrm>
              <a:off x="2256" y="1680"/>
              <a:ext cx="1824" cy="1488"/>
              <a:chOff x="2256" y="1680"/>
              <a:chExt cx="1824" cy="1488"/>
            </a:xfrm>
          </p:grpSpPr>
          <p:sp>
            <p:nvSpPr>
              <p:cNvPr id="11" name="Oval 10"/>
              <p:cNvSpPr>
                <a:spLocks noChangeArrowheads="1"/>
              </p:cNvSpPr>
              <p:nvPr/>
            </p:nvSpPr>
            <p:spPr bwMode="auto">
              <a:xfrm>
                <a:off x="3072" y="1680"/>
                <a:ext cx="240" cy="240"/>
              </a:xfrm>
              <a:prstGeom prst="ellipse">
                <a:avLst/>
              </a:prstGeom>
              <a:solidFill>
                <a:srgbClr val="99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2" name="Oval 11"/>
              <p:cNvSpPr>
                <a:spLocks noChangeArrowheads="1"/>
              </p:cNvSpPr>
              <p:nvPr/>
            </p:nvSpPr>
            <p:spPr bwMode="auto">
              <a:xfrm>
                <a:off x="3072" y="2064"/>
                <a:ext cx="240" cy="240"/>
              </a:xfrm>
              <a:prstGeom prst="ellipse">
                <a:avLst/>
              </a:prstGeom>
              <a:solidFill>
                <a:srgbClr val="99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3" name="Oval 12"/>
              <p:cNvSpPr>
                <a:spLocks noChangeArrowheads="1"/>
              </p:cNvSpPr>
              <p:nvPr/>
            </p:nvSpPr>
            <p:spPr bwMode="auto">
              <a:xfrm>
                <a:off x="3072" y="2496"/>
                <a:ext cx="240" cy="240"/>
              </a:xfrm>
              <a:prstGeom prst="ellipse">
                <a:avLst/>
              </a:prstGeom>
              <a:solidFill>
                <a:srgbClr val="99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4" name="Oval 13"/>
              <p:cNvSpPr>
                <a:spLocks noChangeArrowheads="1"/>
              </p:cNvSpPr>
              <p:nvPr/>
            </p:nvSpPr>
            <p:spPr bwMode="auto">
              <a:xfrm>
                <a:off x="3072" y="2928"/>
                <a:ext cx="240" cy="240"/>
              </a:xfrm>
              <a:prstGeom prst="ellipse">
                <a:avLst/>
              </a:prstGeom>
              <a:solidFill>
                <a:srgbClr val="99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5" name="Rectangle 14"/>
              <p:cNvSpPr>
                <a:spLocks noChangeArrowheads="1"/>
              </p:cNvSpPr>
              <p:nvPr/>
            </p:nvSpPr>
            <p:spPr bwMode="auto">
              <a:xfrm>
                <a:off x="2256" y="2016"/>
                <a:ext cx="144" cy="144"/>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6" name="Rectangle 15"/>
              <p:cNvSpPr>
                <a:spLocks noChangeArrowheads="1"/>
              </p:cNvSpPr>
              <p:nvPr/>
            </p:nvSpPr>
            <p:spPr bwMode="auto">
              <a:xfrm>
                <a:off x="2256" y="2352"/>
                <a:ext cx="144" cy="144"/>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7" name="Rectangle 16"/>
              <p:cNvSpPr>
                <a:spLocks noChangeArrowheads="1"/>
              </p:cNvSpPr>
              <p:nvPr/>
            </p:nvSpPr>
            <p:spPr bwMode="auto">
              <a:xfrm>
                <a:off x="2256" y="2736"/>
                <a:ext cx="144" cy="144"/>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8" name="Line 12"/>
              <p:cNvSpPr>
                <a:spLocks noChangeShapeType="1"/>
              </p:cNvSpPr>
              <p:nvPr/>
            </p:nvSpPr>
            <p:spPr bwMode="auto">
              <a:xfrm flipV="1">
                <a:off x="2400" y="1824"/>
                <a:ext cx="672"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9" name="Line 13"/>
              <p:cNvSpPr>
                <a:spLocks noChangeShapeType="1"/>
              </p:cNvSpPr>
              <p:nvPr/>
            </p:nvSpPr>
            <p:spPr bwMode="auto">
              <a:xfrm>
                <a:off x="2400" y="2064"/>
                <a:ext cx="672"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0" name="Line 14"/>
              <p:cNvSpPr>
                <a:spLocks noChangeShapeType="1"/>
              </p:cNvSpPr>
              <p:nvPr/>
            </p:nvSpPr>
            <p:spPr bwMode="auto">
              <a:xfrm>
                <a:off x="2400" y="2064"/>
                <a:ext cx="672" cy="52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1" name="Line 15"/>
              <p:cNvSpPr>
                <a:spLocks noChangeShapeType="1"/>
              </p:cNvSpPr>
              <p:nvPr/>
            </p:nvSpPr>
            <p:spPr bwMode="auto">
              <a:xfrm>
                <a:off x="2400" y="2064"/>
                <a:ext cx="672" cy="96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2" name="Line 16"/>
              <p:cNvSpPr>
                <a:spLocks noChangeShapeType="1"/>
              </p:cNvSpPr>
              <p:nvPr/>
            </p:nvSpPr>
            <p:spPr bwMode="auto">
              <a:xfrm flipV="1">
                <a:off x="2400" y="1824"/>
                <a:ext cx="672" cy="5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3" name="Line 17"/>
              <p:cNvSpPr>
                <a:spLocks noChangeShapeType="1"/>
              </p:cNvSpPr>
              <p:nvPr/>
            </p:nvSpPr>
            <p:spPr bwMode="auto">
              <a:xfrm>
                <a:off x="2400" y="2400"/>
                <a:ext cx="672" cy="62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4" name="Line 18"/>
              <p:cNvSpPr>
                <a:spLocks noChangeShapeType="1"/>
              </p:cNvSpPr>
              <p:nvPr/>
            </p:nvSpPr>
            <p:spPr bwMode="auto">
              <a:xfrm flipV="1">
                <a:off x="2400" y="2208"/>
                <a:ext cx="672" cy="5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5" name="Line 19"/>
              <p:cNvSpPr>
                <a:spLocks noChangeShapeType="1"/>
              </p:cNvSpPr>
              <p:nvPr/>
            </p:nvSpPr>
            <p:spPr bwMode="auto">
              <a:xfrm flipV="1">
                <a:off x="2400" y="2640"/>
                <a:ext cx="672"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6" name="Line 20"/>
              <p:cNvSpPr>
                <a:spLocks noChangeShapeType="1"/>
              </p:cNvSpPr>
              <p:nvPr/>
            </p:nvSpPr>
            <p:spPr bwMode="auto">
              <a:xfrm>
                <a:off x="2400" y="2784"/>
                <a:ext cx="672"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7" name="Line 22"/>
              <p:cNvSpPr>
                <a:spLocks noChangeShapeType="1"/>
              </p:cNvSpPr>
              <p:nvPr/>
            </p:nvSpPr>
            <p:spPr bwMode="auto">
              <a:xfrm flipV="1">
                <a:off x="2400" y="2160"/>
                <a:ext cx="672"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8" name="Line 23"/>
              <p:cNvSpPr>
                <a:spLocks noChangeShapeType="1"/>
              </p:cNvSpPr>
              <p:nvPr/>
            </p:nvSpPr>
            <p:spPr bwMode="auto">
              <a:xfrm>
                <a:off x="2400" y="2400"/>
                <a:ext cx="672"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9" name="Line 24"/>
              <p:cNvSpPr>
                <a:spLocks noChangeShapeType="1"/>
              </p:cNvSpPr>
              <p:nvPr/>
            </p:nvSpPr>
            <p:spPr bwMode="auto">
              <a:xfrm flipV="1">
                <a:off x="2400" y="1824"/>
                <a:ext cx="672" cy="96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30" name="Oval 29"/>
              <p:cNvSpPr>
                <a:spLocks noChangeArrowheads="1"/>
              </p:cNvSpPr>
              <p:nvPr/>
            </p:nvSpPr>
            <p:spPr bwMode="auto">
              <a:xfrm>
                <a:off x="3840" y="2592"/>
                <a:ext cx="240" cy="240"/>
              </a:xfrm>
              <a:prstGeom prst="ellipse">
                <a:avLst/>
              </a:prstGeom>
              <a:solidFill>
                <a:srgbClr val="00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31" name="Oval 30"/>
              <p:cNvSpPr>
                <a:spLocks noChangeArrowheads="1"/>
              </p:cNvSpPr>
              <p:nvPr/>
            </p:nvSpPr>
            <p:spPr bwMode="auto">
              <a:xfrm>
                <a:off x="3840" y="2016"/>
                <a:ext cx="240" cy="240"/>
              </a:xfrm>
              <a:prstGeom prst="ellipse">
                <a:avLst/>
              </a:prstGeom>
              <a:solidFill>
                <a:srgbClr val="00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32" name="Line 27"/>
              <p:cNvSpPr>
                <a:spLocks noChangeShapeType="1"/>
              </p:cNvSpPr>
              <p:nvPr/>
            </p:nvSpPr>
            <p:spPr bwMode="auto">
              <a:xfrm>
                <a:off x="3312" y="1824"/>
                <a:ext cx="528"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33" name="Line 28"/>
              <p:cNvSpPr>
                <a:spLocks noChangeShapeType="1"/>
              </p:cNvSpPr>
              <p:nvPr/>
            </p:nvSpPr>
            <p:spPr bwMode="auto">
              <a:xfrm>
                <a:off x="3312" y="1824"/>
                <a:ext cx="528" cy="86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34" name="Line 29"/>
              <p:cNvSpPr>
                <a:spLocks noChangeShapeType="1"/>
              </p:cNvSpPr>
              <p:nvPr/>
            </p:nvSpPr>
            <p:spPr bwMode="auto">
              <a:xfrm flipV="1">
                <a:off x="3312" y="2112"/>
                <a:ext cx="528" cy="4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35" name="Line 30"/>
              <p:cNvSpPr>
                <a:spLocks noChangeShapeType="1"/>
              </p:cNvSpPr>
              <p:nvPr/>
            </p:nvSpPr>
            <p:spPr bwMode="auto">
              <a:xfrm>
                <a:off x="3312" y="2160"/>
                <a:ext cx="528" cy="52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36" name="Line 31"/>
              <p:cNvSpPr>
                <a:spLocks noChangeShapeType="1"/>
              </p:cNvSpPr>
              <p:nvPr/>
            </p:nvSpPr>
            <p:spPr bwMode="auto">
              <a:xfrm flipV="1">
                <a:off x="3312" y="2112"/>
                <a:ext cx="528" cy="48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37" name="Line 32"/>
              <p:cNvSpPr>
                <a:spLocks noChangeShapeType="1"/>
              </p:cNvSpPr>
              <p:nvPr/>
            </p:nvSpPr>
            <p:spPr bwMode="auto">
              <a:xfrm>
                <a:off x="3312" y="2592"/>
                <a:ext cx="528"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38" name="Line 33"/>
              <p:cNvSpPr>
                <a:spLocks noChangeShapeType="1"/>
              </p:cNvSpPr>
              <p:nvPr/>
            </p:nvSpPr>
            <p:spPr bwMode="auto">
              <a:xfrm flipV="1">
                <a:off x="3312" y="2112"/>
                <a:ext cx="528" cy="96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39" name="Line 34"/>
              <p:cNvSpPr>
                <a:spLocks noChangeShapeType="1"/>
              </p:cNvSpPr>
              <p:nvPr/>
            </p:nvSpPr>
            <p:spPr bwMode="auto">
              <a:xfrm flipV="1">
                <a:off x="3312" y="2688"/>
                <a:ext cx="528" cy="38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grpSp>
        <p:sp>
          <p:nvSpPr>
            <p:cNvPr id="9" name="Line 80"/>
            <p:cNvSpPr>
              <a:spLocks noChangeShapeType="1"/>
            </p:cNvSpPr>
            <p:nvPr/>
          </p:nvSpPr>
          <p:spPr bwMode="auto">
            <a:xfrm flipV="1">
              <a:off x="4080" y="2112"/>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0" name="Line 81"/>
            <p:cNvSpPr>
              <a:spLocks noChangeShapeType="1"/>
            </p:cNvSpPr>
            <p:nvPr/>
          </p:nvSpPr>
          <p:spPr bwMode="auto">
            <a:xfrm flipV="1">
              <a:off x="4080" y="2736"/>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grpSp>
      <p:sp>
        <p:nvSpPr>
          <p:cNvPr id="7" name="Text Box 85"/>
          <p:cNvSpPr txBox="1">
            <a:spLocks noChangeArrowheads="1"/>
          </p:cNvSpPr>
          <p:nvPr/>
        </p:nvSpPr>
        <p:spPr bwMode="auto">
          <a:xfrm>
            <a:off x="4814887" y="2057400"/>
            <a:ext cx="2100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a:t>3-4-2 Network</a:t>
            </a:r>
          </a:p>
        </p:txBody>
      </p:sp>
      <p:sp>
        <p:nvSpPr>
          <p:cNvPr id="40" name="Title 39">
            <a:extLst>
              <a:ext uri="{FF2B5EF4-FFF2-40B4-BE49-F238E27FC236}">
                <a16:creationId xmlns:a16="http://schemas.microsoft.com/office/drawing/2014/main" id="{4D65E82B-A701-4338-90EB-0B420B864A4F}"/>
              </a:ext>
            </a:extLst>
          </p:cNvPr>
          <p:cNvSpPr>
            <a:spLocks noGrp="1"/>
          </p:cNvSpPr>
          <p:nvPr>
            <p:ph type="title"/>
          </p:nvPr>
        </p:nvSpPr>
        <p:spPr>
          <a:xfrm>
            <a:off x="1024128" y="585216"/>
            <a:ext cx="9720072" cy="1499616"/>
          </a:xfrm>
        </p:spPr>
        <p:txBody>
          <a:bodyPr>
            <a:normAutofit/>
          </a:bodyPr>
          <a:lstStyle/>
          <a:p>
            <a:r>
              <a:rPr lang="en-US" altLang="en-US" sz="4000" b="1" cap="none" spc="-73" dirty="0">
                <a:solidFill>
                  <a:srgbClr val="1CADE4"/>
                </a:solidFill>
                <a:latin typeface="Calibri"/>
                <a:ea typeface="+mn-ea"/>
                <a:cs typeface="Calibri"/>
              </a:rPr>
              <a:t>Multi Layer Feed-forward </a:t>
            </a:r>
            <a:endParaRPr lang="en-US" sz="4000" b="1" cap="none" spc="-73" dirty="0">
              <a:solidFill>
                <a:srgbClr val="1CADE4"/>
              </a:solidFill>
              <a:latin typeface="Calibri"/>
              <a:ea typeface="+mn-ea"/>
              <a:cs typeface="Calibri"/>
            </a:endParaRPr>
          </a:p>
        </p:txBody>
      </p:sp>
    </p:spTree>
    <p:extLst>
      <p:ext uri="{BB962C8B-B14F-4D97-AF65-F5344CB8AC3E}">
        <p14:creationId xmlns:p14="http://schemas.microsoft.com/office/powerpoint/2010/main" val="112828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ChangeArrowheads="1"/>
          </p:cNvSpPr>
          <p:nvPr/>
        </p:nvSpPr>
        <p:spPr bwMode="auto">
          <a:xfrm>
            <a:off x="886691" y="1724258"/>
            <a:ext cx="10418618"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en-US" sz="2300" dirty="0"/>
              <a:t>Recurrent Network with </a:t>
            </a:r>
            <a:r>
              <a:rPr lang="en-US" altLang="en-US" sz="2300" b="1" i="1" dirty="0">
                <a:solidFill>
                  <a:srgbClr val="996600"/>
                </a:solidFill>
              </a:rPr>
              <a:t>hidden neuron(s)</a:t>
            </a:r>
            <a:r>
              <a:rPr lang="en-US" altLang="en-US" sz="2300" dirty="0"/>
              <a:t>: unit delay operator </a:t>
            </a:r>
            <a:r>
              <a:rPr lang="en-US" altLang="en-US" sz="2300" i="1" dirty="0">
                <a:solidFill>
                  <a:srgbClr val="0000FF"/>
                </a:solidFill>
              </a:rPr>
              <a:t>z</a:t>
            </a:r>
            <a:r>
              <a:rPr lang="en-US" altLang="en-US" sz="2300" i="1" baseline="30000" dirty="0">
                <a:solidFill>
                  <a:srgbClr val="0000FF"/>
                </a:solidFill>
              </a:rPr>
              <a:t>-1 </a:t>
            </a:r>
            <a:r>
              <a:rPr lang="en-US" altLang="en-US" sz="2300" dirty="0"/>
              <a:t>implies dynamic system</a:t>
            </a:r>
            <a:endParaRPr lang="en-US" altLang="en-US" sz="2300" b="1" i="1" baseline="30000" dirty="0">
              <a:solidFill>
                <a:srgbClr val="0000FF"/>
              </a:solidFill>
            </a:endParaRPr>
          </a:p>
          <a:p>
            <a:pPr>
              <a:buFontTx/>
              <a:buNone/>
            </a:pPr>
            <a:endParaRPr lang="en-US" altLang="en-US" sz="2800" dirty="0"/>
          </a:p>
        </p:txBody>
      </p:sp>
      <p:grpSp>
        <p:nvGrpSpPr>
          <p:cNvPr id="3" name="Group 2"/>
          <p:cNvGrpSpPr>
            <a:grpSpLocks/>
          </p:cNvGrpSpPr>
          <p:nvPr/>
        </p:nvGrpSpPr>
        <p:grpSpPr bwMode="auto">
          <a:xfrm>
            <a:off x="3390900" y="3057622"/>
            <a:ext cx="5198918" cy="2978935"/>
            <a:chOff x="1104" y="1632"/>
            <a:chExt cx="4080" cy="2160"/>
          </a:xfrm>
        </p:grpSpPr>
        <p:sp>
          <p:nvSpPr>
            <p:cNvPr id="5" name="Oval 4"/>
            <p:cNvSpPr>
              <a:spLocks noChangeArrowheads="1"/>
            </p:cNvSpPr>
            <p:nvPr/>
          </p:nvSpPr>
          <p:spPr bwMode="auto">
            <a:xfrm>
              <a:off x="3744" y="3120"/>
              <a:ext cx="240" cy="240"/>
            </a:xfrm>
            <a:prstGeom prst="ellipse">
              <a:avLst/>
            </a:prstGeom>
            <a:solidFill>
              <a:srgbClr val="00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6" name="Oval 5"/>
            <p:cNvSpPr>
              <a:spLocks noChangeArrowheads="1"/>
            </p:cNvSpPr>
            <p:nvPr/>
          </p:nvSpPr>
          <p:spPr bwMode="auto">
            <a:xfrm>
              <a:off x="3744" y="1632"/>
              <a:ext cx="240" cy="240"/>
            </a:xfrm>
            <a:prstGeom prst="ellipse">
              <a:avLst/>
            </a:prstGeom>
            <a:solidFill>
              <a:srgbClr val="00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7" name="Oval 6"/>
            <p:cNvSpPr>
              <a:spLocks noChangeArrowheads="1"/>
            </p:cNvSpPr>
            <p:nvPr/>
          </p:nvSpPr>
          <p:spPr bwMode="auto">
            <a:xfrm>
              <a:off x="3744" y="2352"/>
              <a:ext cx="240" cy="240"/>
            </a:xfrm>
            <a:prstGeom prst="ellipse">
              <a:avLst/>
            </a:prstGeom>
            <a:solidFill>
              <a:srgbClr val="99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8" name="Rectangle 7"/>
            <p:cNvSpPr>
              <a:spLocks noChangeArrowheads="1"/>
            </p:cNvSpPr>
            <p:nvPr/>
          </p:nvSpPr>
          <p:spPr bwMode="auto">
            <a:xfrm>
              <a:off x="2544" y="3648"/>
              <a:ext cx="144" cy="144"/>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9" name="Rectangle 8"/>
            <p:cNvSpPr>
              <a:spLocks noChangeArrowheads="1"/>
            </p:cNvSpPr>
            <p:nvPr/>
          </p:nvSpPr>
          <p:spPr bwMode="auto">
            <a:xfrm>
              <a:off x="2544" y="1680"/>
              <a:ext cx="144" cy="144"/>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0" name="Rectangle 9"/>
            <p:cNvSpPr>
              <a:spLocks noChangeArrowheads="1"/>
            </p:cNvSpPr>
            <p:nvPr/>
          </p:nvSpPr>
          <p:spPr bwMode="auto">
            <a:xfrm>
              <a:off x="2544" y="2400"/>
              <a:ext cx="144" cy="144"/>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1" name="Rectangle 10"/>
            <p:cNvSpPr>
              <a:spLocks noChangeArrowheads="1"/>
            </p:cNvSpPr>
            <p:nvPr/>
          </p:nvSpPr>
          <p:spPr bwMode="auto">
            <a:xfrm>
              <a:off x="2544" y="3168"/>
              <a:ext cx="144" cy="144"/>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2" name="Text Box 13"/>
            <p:cNvSpPr txBox="1">
              <a:spLocks noChangeArrowheads="1"/>
            </p:cNvSpPr>
            <p:nvPr/>
          </p:nvSpPr>
          <p:spPr bwMode="auto">
            <a:xfrm>
              <a:off x="1104" y="1632"/>
              <a:ext cx="297" cy="25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sz="2000" i="1" dirty="0">
                  <a:solidFill>
                    <a:srgbClr val="0000FF"/>
                  </a:solidFill>
                </a:rPr>
                <a:t>z</a:t>
              </a:r>
              <a:r>
                <a:rPr lang="en-US" altLang="en-US" sz="2000" i="1" baseline="30000" dirty="0">
                  <a:solidFill>
                    <a:srgbClr val="0000FF"/>
                  </a:solidFill>
                </a:rPr>
                <a:t>-1</a:t>
              </a:r>
              <a:endParaRPr lang="en-US" altLang="en-US" sz="2000" b="1" i="1" baseline="30000" dirty="0">
                <a:solidFill>
                  <a:srgbClr val="0000FF"/>
                </a:solidFill>
              </a:endParaRPr>
            </a:p>
          </p:txBody>
        </p:sp>
        <p:sp>
          <p:nvSpPr>
            <p:cNvPr id="13" name="Text Box 14"/>
            <p:cNvSpPr txBox="1">
              <a:spLocks noChangeArrowheads="1"/>
            </p:cNvSpPr>
            <p:nvPr/>
          </p:nvSpPr>
          <p:spPr bwMode="auto">
            <a:xfrm>
              <a:off x="1104" y="2352"/>
              <a:ext cx="297" cy="25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sz="2000" i="1">
                  <a:solidFill>
                    <a:srgbClr val="0000FF"/>
                  </a:solidFill>
                </a:rPr>
                <a:t>z</a:t>
              </a:r>
              <a:r>
                <a:rPr lang="en-US" altLang="en-US" sz="2000" i="1" baseline="30000">
                  <a:solidFill>
                    <a:srgbClr val="0000FF"/>
                  </a:solidFill>
                </a:rPr>
                <a:t>-1</a:t>
              </a:r>
              <a:endParaRPr lang="en-US" altLang="en-US" sz="2000" b="1" i="1" baseline="30000">
                <a:solidFill>
                  <a:srgbClr val="0000FF"/>
                </a:solidFill>
              </a:endParaRPr>
            </a:p>
          </p:txBody>
        </p:sp>
        <p:sp>
          <p:nvSpPr>
            <p:cNvPr id="14" name="Text Box 15"/>
            <p:cNvSpPr txBox="1">
              <a:spLocks noChangeArrowheads="1"/>
            </p:cNvSpPr>
            <p:nvPr/>
          </p:nvSpPr>
          <p:spPr bwMode="auto">
            <a:xfrm>
              <a:off x="1104" y="3120"/>
              <a:ext cx="297" cy="25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sz="2000" i="1">
                  <a:solidFill>
                    <a:srgbClr val="0000FF"/>
                  </a:solidFill>
                </a:rPr>
                <a:t>z</a:t>
              </a:r>
              <a:r>
                <a:rPr lang="en-US" altLang="en-US" sz="2000" i="1" baseline="30000">
                  <a:solidFill>
                    <a:srgbClr val="0000FF"/>
                  </a:solidFill>
                </a:rPr>
                <a:t>-1</a:t>
              </a:r>
              <a:endParaRPr lang="en-US" altLang="en-US" sz="2000" b="1" i="1" baseline="30000">
                <a:solidFill>
                  <a:srgbClr val="0000FF"/>
                </a:solidFill>
              </a:endParaRPr>
            </a:p>
          </p:txBody>
        </p:sp>
        <p:cxnSp>
          <p:nvCxnSpPr>
            <p:cNvPr id="15" name="AutoShape 37"/>
            <p:cNvCxnSpPr>
              <a:cxnSpLocks noChangeShapeType="1"/>
              <a:stCxn id="7" idx="6"/>
              <a:endCxn id="13" idx="1"/>
            </p:cNvCxnSpPr>
            <p:nvPr/>
          </p:nvCxnSpPr>
          <p:spPr bwMode="auto">
            <a:xfrm flipH="1">
              <a:off x="1104" y="2472"/>
              <a:ext cx="2880" cy="9"/>
            </a:xfrm>
            <a:prstGeom prst="bentConnector5">
              <a:avLst>
                <a:gd name="adj1" fmla="val -15662"/>
                <a:gd name="adj2" fmla="val -13611116"/>
                <a:gd name="adj3" fmla="val 112222"/>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38"/>
            <p:cNvCxnSpPr>
              <a:cxnSpLocks noChangeShapeType="1"/>
              <a:stCxn id="6" idx="6"/>
              <a:endCxn id="12" idx="1"/>
            </p:cNvCxnSpPr>
            <p:nvPr/>
          </p:nvCxnSpPr>
          <p:spPr bwMode="auto">
            <a:xfrm flipH="1">
              <a:off x="1104" y="1752"/>
              <a:ext cx="2880" cy="9"/>
            </a:xfrm>
            <a:prstGeom prst="bentConnector5">
              <a:avLst>
                <a:gd name="adj1" fmla="val -5000"/>
                <a:gd name="adj2" fmla="val -3488894"/>
                <a:gd name="adj3" fmla="val 105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41"/>
            <p:cNvCxnSpPr>
              <a:cxnSpLocks noChangeShapeType="1"/>
              <a:stCxn id="9" idx="3"/>
              <a:endCxn id="6" idx="2"/>
            </p:cNvCxnSpPr>
            <p:nvPr/>
          </p:nvCxnSpPr>
          <p:spPr bwMode="auto">
            <a:xfrm>
              <a:off x="2688" y="1752"/>
              <a:ext cx="1056"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42"/>
            <p:cNvCxnSpPr>
              <a:cxnSpLocks noChangeShapeType="1"/>
              <a:stCxn id="10" idx="3"/>
              <a:endCxn id="7" idx="2"/>
            </p:cNvCxnSpPr>
            <p:nvPr/>
          </p:nvCxnSpPr>
          <p:spPr bwMode="auto">
            <a:xfrm>
              <a:off x="2688" y="2472"/>
              <a:ext cx="1056"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AutoShape 43"/>
            <p:cNvCxnSpPr>
              <a:cxnSpLocks noChangeShapeType="1"/>
              <a:stCxn id="11" idx="3"/>
              <a:endCxn id="5" idx="2"/>
            </p:cNvCxnSpPr>
            <p:nvPr/>
          </p:nvCxnSpPr>
          <p:spPr bwMode="auto">
            <a:xfrm>
              <a:off x="2688" y="3240"/>
              <a:ext cx="1056"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AutoShape 44"/>
            <p:cNvCxnSpPr>
              <a:cxnSpLocks noChangeShapeType="1"/>
              <a:stCxn id="8" idx="3"/>
              <a:endCxn id="5" idx="3"/>
            </p:cNvCxnSpPr>
            <p:nvPr/>
          </p:nvCxnSpPr>
          <p:spPr bwMode="auto">
            <a:xfrm flipV="1">
              <a:off x="2688" y="3325"/>
              <a:ext cx="1091" cy="39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AutoShape 45"/>
            <p:cNvCxnSpPr>
              <a:cxnSpLocks noChangeShapeType="1"/>
              <a:stCxn id="8" idx="3"/>
              <a:endCxn id="7" idx="4"/>
            </p:cNvCxnSpPr>
            <p:nvPr/>
          </p:nvCxnSpPr>
          <p:spPr bwMode="auto">
            <a:xfrm flipV="1">
              <a:off x="2688" y="2592"/>
              <a:ext cx="1176" cy="112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AutoShape 46"/>
            <p:cNvCxnSpPr>
              <a:cxnSpLocks noChangeShapeType="1"/>
              <a:stCxn id="8" idx="3"/>
              <a:endCxn id="6" idx="4"/>
            </p:cNvCxnSpPr>
            <p:nvPr/>
          </p:nvCxnSpPr>
          <p:spPr bwMode="auto">
            <a:xfrm flipV="1">
              <a:off x="2688" y="1872"/>
              <a:ext cx="1176" cy="184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AutoShape 47"/>
            <p:cNvCxnSpPr>
              <a:cxnSpLocks noChangeShapeType="1"/>
              <a:stCxn id="11" idx="3"/>
              <a:endCxn id="7" idx="3"/>
            </p:cNvCxnSpPr>
            <p:nvPr/>
          </p:nvCxnSpPr>
          <p:spPr bwMode="auto">
            <a:xfrm flipV="1">
              <a:off x="2688" y="2557"/>
              <a:ext cx="1091" cy="68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AutoShape 48"/>
            <p:cNvCxnSpPr>
              <a:cxnSpLocks noChangeShapeType="1"/>
              <a:stCxn id="11" idx="3"/>
              <a:endCxn id="6" idx="3"/>
            </p:cNvCxnSpPr>
            <p:nvPr/>
          </p:nvCxnSpPr>
          <p:spPr bwMode="auto">
            <a:xfrm flipV="1">
              <a:off x="2688" y="1837"/>
              <a:ext cx="1091" cy="140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AutoShape 49"/>
            <p:cNvCxnSpPr>
              <a:cxnSpLocks noChangeShapeType="1"/>
              <a:stCxn id="10" idx="3"/>
              <a:endCxn id="5" idx="1"/>
            </p:cNvCxnSpPr>
            <p:nvPr/>
          </p:nvCxnSpPr>
          <p:spPr bwMode="auto">
            <a:xfrm>
              <a:off x="2688" y="2472"/>
              <a:ext cx="1091" cy="68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AutoShape 50"/>
            <p:cNvCxnSpPr>
              <a:cxnSpLocks noChangeShapeType="1"/>
              <a:stCxn id="10" idx="3"/>
              <a:endCxn id="6" idx="3"/>
            </p:cNvCxnSpPr>
            <p:nvPr/>
          </p:nvCxnSpPr>
          <p:spPr bwMode="auto">
            <a:xfrm flipV="1">
              <a:off x="2688" y="1837"/>
              <a:ext cx="1091" cy="63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AutoShape 51"/>
            <p:cNvCxnSpPr>
              <a:cxnSpLocks noChangeShapeType="1"/>
              <a:stCxn id="9" idx="3"/>
              <a:endCxn id="7" idx="1"/>
            </p:cNvCxnSpPr>
            <p:nvPr/>
          </p:nvCxnSpPr>
          <p:spPr bwMode="auto">
            <a:xfrm>
              <a:off x="2688" y="1752"/>
              <a:ext cx="1091" cy="63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AutoShape 52"/>
            <p:cNvCxnSpPr>
              <a:cxnSpLocks noChangeShapeType="1"/>
              <a:stCxn id="9" idx="3"/>
              <a:endCxn id="5" idx="0"/>
            </p:cNvCxnSpPr>
            <p:nvPr/>
          </p:nvCxnSpPr>
          <p:spPr bwMode="auto">
            <a:xfrm>
              <a:off x="2688" y="1752"/>
              <a:ext cx="1176" cy="136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AutoShape 54"/>
            <p:cNvCxnSpPr>
              <a:cxnSpLocks noChangeShapeType="1"/>
              <a:stCxn id="12" idx="3"/>
              <a:endCxn id="9" idx="1"/>
            </p:cNvCxnSpPr>
            <p:nvPr/>
          </p:nvCxnSpPr>
          <p:spPr bwMode="auto">
            <a:xfrm flipV="1">
              <a:off x="1401" y="1752"/>
              <a:ext cx="1143" cy="9"/>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AutoShape 55"/>
            <p:cNvCxnSpPr>
              <a:cxnSpLocks noChangeShapeType="1"/>
              <a:stCxn id="13" idx="3"/>
              <a:endCxn id="10" idx="1"/>
            </p:cNvCxnSpPr>
            <p:nvPr/>
          </p:nvCxnSpPr>
          <p:spPr bwMode="auto">
            <a:xfrm flipV="1">
              <a:off x="1401" y="2472"/>
              <a:ext cx="1143" cy="9"/>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AutoShape 57"/>
            <p:cNvCxnSpPr>
              <a:cxnSpLocks noChangeShapeType="1"/>
              <a:stCxn id="14" idx="3"/>
              <a:endCxn id="11" idx="1"/>
            </p:cNvCxnSpPr>
            <p:nvPr/>
          </p:nvCxnSpPr>
          <p:spPr bwMode="auto">
            <a:xfrm flipV="1">
              <a:off x="1401" y="3240"/>
              <a:ext cx="1143" cy="9"/>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AutoShape 61"/>
            <p:cNvCxnSpPr>
              <a:cxnSpLocks noChangeShapeType="1"/>
              <a:stCxn id="5" idx="6"/>
              <a:endCxn id="14" idx="1"/>
            </p:cNvCxnSpPr>
            <p:nvPr/>
          </p:nvCxnSpPr>
          <p:spPr bwMode="auto">
            <a:xfrm flipH="1">
              <a:off x="1104" y="3240"/>
              <a:ext cx="2880" cy="9"/>
            </a:xfrm>
            <a:prstGeom prst="bentConnector5">
              <a:avLst>
                <a:gd name="adj1" fmla="val -5000"/>
                <a:gd name="adj2" fmla="val 7099995"/>
                <a:gd name="adj3" fmla="val 105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Line 65"/>
            <p:cNvSpPr>
              <a:spLocks noChangeShapeType="1"/>
            </p:cNvSpPr>
            <p:nvPr/>
          </p:nvSpPr>
          <p:spPr bwMode="auto">
            <a:xfrm>
              <a:off x="4128" y="1728"/>
              <a:ext cx="105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34" name="Line 66"/>
            <p:cNvSpPr>
              <a:spLocks noChangeShapeType="1"/>
            </p:cNvSpPr>
            <p:nvPr/>
          </p:nvSpPr>
          <p:spPr bwMode="auto">
            <a:xfrm>
              <a:off x="4128" y="3264"/>
              <a:ext cx="105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grpSp>
      <p:sp>
        <p:nvSpPr>
          <p:cNvPr id="35" name="Title 34">
            <a:extLst>
              <a:ext uri="{FF2B5EF4-FFF2-40B4-BE49-F238E27FC236}">
                <a16:creationId xmlns:a16="http://schemas.microsoft.com/office/drawing/2014/main" id="{9E15F2B7-8F1C-4AE2-8B98-40D5CDC3697A}"/>
              </a:ext>
            </a:extLst>
          </p:cNvPr>
          <p:cNvSpPr>
            <a:spLocks noGrp="1"/>
          </p:cNvSpPr>
          <p:nvPr>
            <p:ph type="title"/>
          </p:nvPr>
        </p:nvSpPr>
        <p:spPr/>
        <p:txBody>
          <a:bodyPr/>
          <a:lstStyle/>
          <a:p>
            <a:r>
              <a:rPr lang="en-US" altLang="en-US" sz="5400" cap="none" dirty="0">
                <a:latin typeface="Arial" panose="020B0604020202020204" pitchFamily="34" charset="0"/>
                <a:cs typeface="Arial" panose="020B0604020202020204" pitchFamily="34" charset="0"/>
              </a:rPr>
              <a:t> </a:t>
            </a:r>
            <a:r>
              <a:rPr lang="en-US" altLang="en-US" sz="4000" b="1" cap="none" spc="-73" dirty="0">
                <a:solidFill>
                  <a:srgbClr val="1CADE4"/>
                </a:solidFill>
                <a:latin typeface="Calibri"/>
                <a:ea typeface="+mn-ea"/>
                <a:cs typeface="Calibri"/>
              </a:rPr>
              <a:t>Recurrent Network</a:t>
            </a:r>
            <a:endParaRPr lang="en-US" sz="4000" b="1" cap="none" spc="-73" dirty="0">
              <a:solidFill>
                <a:srgbClr val="1CADE4"/>
              </a:solidFill>
              <a:latin typeface="Calibri"/>
              <a:ea typeface="+mn-ea"/>
              <a:cs typeface="Calibri"/>
            </a:endParaRPr>
          </a:p>
        </p:txBody>
      </p:sp>
    </p:spTree>
    <p:extLst>
      <p:ext uri="{BB962C8B-B14F-4D97-AF65-F5344CB8AC3E}">
        <p14:creationId xmlns:p14="http://schemas.microsoft.com/office/powerpoint/2010/main" val="488106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C9D33-33B9-458F-9567-440752A9D134}"/>
              </a:ext>
            </a:extLst>
          </p:cNvPr>
          <p:cNvSpPr>
            <a:spLocks noGrp="1"/>
          </p:cNvSpPr>
          <p:nvPr>
            <p:ph type="title"/>
          </p:nvPr>
        </p:nvSpPr>
        <p:spPr/>
        <p:txBody>
          <a:bodyPr>
            <a:normAutofit/>
          </a:bodyPr>
          <a:lstStyle/>
          <a:p>
            <a:r>
              <a:rPr lang="en-IN" sz="4000" b="1" cap="none" spc="-73" dirty="0">
                <a:solidFill>
                  <a:srgbClr val="1CADE4"/>
                </a:solidFill>
                <a:latin typeface="Calibri"/>
                <a:ea typeface="+mn-ea"/>
                <a:cs typeface="Calibri"/>
              </a:rPr>
              <a:t>What are Activation Functions?</a:t>
            </a:r>
          </a:p>
        </p:txBody>
      </p:sp>
      <p:sp>
        <p:nvSpPr>
          <p:cNvPr id="3" name="Content Placeholder 2">
            <a:extLst>
              <a:ext uri="{FF2B5EF4-FFF2-40B4-BE49-F238E27FC236}">
                <a16:creationId xmlns:a16="http://schemas.microsoft.com/office/drawing/2014/main" id="{A56131AD-2EC1-4AE1-8C78-84EE39CD21DC}"/>
              </a:ext>
            </a:extLst>
          </p:cNvPr>
          <p:cNvSpPr>
            <a:spLocks noGrp="1"/>
          </p:cNvSpPr>
          <p:nvPr>
            <p:ph sz="quarter" idx="13"/>
          </p:nvPr>
        </p:nvSpPr>
        <p:spPr/>
        <p:txBody>
          <a:bodyPr/>
          <a:lstStyle/>
          <a:p>
            <a:r>
              <a:rPr lang="en-IN" dirty="0"/>
              <a:t>Activation Functions </a:t>
            </a:r>
            <a:r>
              <a:rPr lang="en-US" i="1" dirty="0"/>
              <a:t>introduce non-linear properties to Neural Network.</a:t>
            </a:r>
          </a:p>
          <a:p>
            <a:endParaRPr lang="en-US" i="1" dirty="0"/>
          </a:p>
          <a:p>
            <a:r>
              <a:rPr lang="en-US" i="1" dirty="0"/>
              <a:t>There are 2 types of activation functions – </a:t>
            </a:r>
          </a:p>
          <a:p>
            <a:r>
              <a:rPr lang="en-US" i="1" dirty="0"/>
              <a:t>1. Linear Activation Functions</a:t>
            </a:r>
          </a:p>
          <a:p>
            <a:r>
              <a:rPr lang="en-US" i="1" dirty="0"/>
              <a:t>2. Non Linear Activation Functions</a:t>
            </a:r>
            <a:endParaRPr lang="en-IN" dirty="0"/>
          </a:p>
        </p:txBody>
      </p:sp>
    </p:spTree>
    <p:extLst>
      <p:ext uri="{BB962C8B-B14F-4D97-AF65-F5344CB8AC3E}">
        <p14:creationId xmlns:p14="http://schemas.microsoft.com/office/powerpoint/2010/main" val="3543044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9200C8B5-FB5A-4F8B-A9BD-693C051418A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81AEB8A9-B768-4E30-BA55-D919E668734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CBC3F64D-B833-49AF-8261-D4C41B88F3AC}"/>
              </a:ext>
            </a:extLst>
          </p:cNvPr>
          <p:cNvSpPr>
            <a:spLocks noGrp="1"/>
          </p:cNvSpPr>
          <p:nvPr>
            <p:ph type="title"/>
          </p:nvPr>
        </p:nvSpPr>
        <p:spPr>
          <a:xfrm>
            <a:off x="310039" y="640080"/>
            <a:ext cx="3429855" cy="5613236"/>
          </a:xfrm>
        </p:spPr>
        <p:txBody>
          <a:bodyPr vert="horz" lIns="91440" tIns="45720" rIns="91440" bIns="45720" rtlCol="0" anchor="ctr">
            <a:normAutofit/>
          </a:bodyPr>
          <a:lstStyle/>
          <a:p>
            <a:r>
              <a:rPr lang="en-IN" sz="4000" b="1" cap="none" spc="-73" dirty="0">
                <a:solidFill>
                  <a:schemeClr val="bg1"/>
                </a:solidFill>
                <a:latin typeface="Calibri"/>
                <a:cs typeface="Calibri"/>
              </a:rPr>
              <a:t>Sigmoid Function</a:t>
            </a:r>
            <a:br>
              <a:rPr lang="en-IN" sz="4000" b="1" cap="none" spc="-73" dirty="0">
                <a:solidFill>
                  <a:schemeClr val="bg1"/>
                </a:solidFill>
                <a:latin typeface="Calibri"/>
                <a:cs typeface="Calibri"/>
              </a:rPr>
            </a:br>
            <a:br>
              <a:rPr lang="en-IN" sz="4000" b="1" cap="none" spc="-73" dirty="0">
                <a:solidFill>
                  <a:schemeClr val="bg1"/>
                </a:solidFill>
                <a:latin typeface="Calibri"/>
                <a:cs typeface="Calibri"/>
              </a:rPr>
            </a:br>
            <a:endParaRPr lang="en-US" cap="all" dirty="0">
              <a:solidFill>
                <a:schemeClr val="bg1"/>
              </a:solidFill>
            </a:endParaRPr>
          </a:p>
        </p:txBody>
      </p:sp>
      <p:sp>
        <p:nvSpPr>
          <p:cNvPr id="3" name="Content Placeholder 2">
            <a:extLst>
              <a:ext uri="{FF2B5EF4-FFF2-40B4-BE49-F238E27FC236}">
                <a16:creationId xmlns:a16="http://schemas.microsoft.com/office/drawing/2014/main" id="{03B914EC-C6CC-4680-861A-3F9AAEFF38DE}"/>
              </a:ext>
            </a:extLst>
          </p:cNvPr>
          <p:cNvSpPr>
            <a:spLocks noGrp="1"/>
          </p:cNvSpPr>
          <p:nvPr>
            <p:ph sz="quarter" idx="13"/>
          </p:nvPr>
        </p:nvSpPr>
        <p:spPr>
          <a:xfrm>
            <a:off x="4270645" y="3041374"/>
            <a:ext cx="7491981" cy="3053344"/>
          </a:xfrm>
        </p:spPr>
        <p:txBody>
          <a:bodyPr vert="horz" lIns="45720" tIns="45720" rIns="45720" bIns="45720" rtlCol="0">
            <a:normAutofit/>
          </a:bodyPr>
          <a:lstStyle/>
          <a:p>
            <a:pPr>
              <a:buFont typeface="Arial" panose="020B0604020202020204" pitchFamily="34" charset="0"/>
              <a:buChar char="•"/>
            </a:pPr>
            <a:r>
              <a:rPr lang="en-US" dirty="0"/>
              <a:t>The function is </a:t>
            </a:r>
            <a:r>
              <a:rPr lang="en-US" b="1" dirty="0"/>
              <a:t>differentiable</a:t>
            </a:r>
            <a:r>
              <a:rPr lang="en-US" dirty="0"/>
              <a:t>. That means, we can find the slope of the sigmoid curve at any two points.</a:t>
            </a:r>
          </a:p>
          <a:p>
            <a:pPr>
              <a:buFont typeface="Arial" panose="020B0604020202020204" pitchFamily="34" charset="0"/>
              <a:buChar char="•"/>
            </a:pPr>
            <a:r>
              <a:rPr lang="en-US" dirty="0"/>
              <a:t>The function is </a:t>
            </a:r>
            <a:r>
              <a:rPr lang="en-US" b="1" dirty="0"/>
              <a:t>monotonic </a:t>
            </a:r>
            <a:r>
              <a:rPr lang="en-US" dirty="0"/>
              <a:t>but function’s derivative is not.</a:t>
            </a:r>
          </a:p>
          <a:p>
            <a:pPr>
              <a:buFont typeface="Arial" panose="020B0604020202020204" pitchFamily="34" charset="0"/>
              <a:buChar char="•"/>
            </a:pPr>
            <a:r>
              <a:rPr lang="en-US" dirty="0"/>
              <a:t>The logistic sigmoid function can cause a neural network to get stuck at the training time.</a:t>
            </a:r>
          </a:p>
          <a:p>
            <a:pPr>
              <a:buFont typeface="Arial" panose="020B0604020202020204" pitchFamily="34" charset="0"/>
              <a:buChar char="•"/>
            </a:pPr>
            <a:r>
              <a:rPr lang="en-US" dirty="0"/>
              <a:t>The </a:t>
            </a:r>
            <a:r>
              <a:rPr lang="en-US" b="1" dirty="0" err="1"/>
              <a:t>softmax</a:t>
            </a:r>
            <a:r>
              <a:rPr lang="en-US" b="1" dirty="0"/>
              <a:t> function</a:t>
            </a:r>
            <a:r>
              <a:rPr lang="en-US" dirty="0"/>
              <a:t> is a more generalized logistic activation function which is used for multiclass classification.</a:t>
            </a:r>
          </a:p>
          <a:p>
            <a:pPr>
              <a:buFont typeface="Arial" panose="020B0604020202020204" pitchFamily="34" charset="0"/>
              <a:buChar char="•"/>
            </a:pPr>
            <a:endParaRPr lang="en-IN"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74BD178-2D57-4ABE-AB9C-CC5DAFE3063E}"/>
                  </a:ext>
                </a:extLst>
              </p:cNvPr>
              <p:cNvSpPr txBox="1"/>
              <p:nvPr/>
            </p:nvSpPr>
            <p:spPr>
              <a:xfrm>
                <a:off x="325007" y="4459676"/>
                <a:ext cx="2786981" cy="9333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3200" b="1" i="1" smtClean="0">
                          <a:solidFill>
                            <a:schemeClr val="bg1"/>
                          </a:solidFill>
                          <a:latin typeface="Cambria Math" panose="02040503050406030204" pitchFamily="18" charset="0"/>
                          <a:ea typeface="Cambria Math" panose="02040503050406030204" pitchFamily="18" charset="0"/>
                        </a:rPr>
                        <m:t>𝝈</m:t>
                      </m:r>
                      <m:d>
                        <m:dPr>
                          <m:ctrlPr>
                            <a:rPr lang="en-IN" sz="3200" b="1" i="1">
                              <a:solidFill>
                                <a:schemeClr val="bg1"/>
                              </a:solidFill>
                              <a:latin typeface="Cambria Math" panose="02040503050406030204" pitchFamily="18" charset="0"/>
                              <a:ea typeface="Cambria Math" panose="02040503050406030204" pitchFamily="18" charset="0"/>
                            </a:rPr>
                          </m:ctrlPr>
                        </m:dPr>
                        <m:e>
                          <m:r>
                            <a:rPr lang="en-IN" sz="3200" b="1" i="1">
                              <a:solidFill>
                                <a:schemeClr val="bg1"/>
                              </a:solidFill>
                              <a:latin typeface="Cambria Math" panose="02040503050406030204" pitchFamily="18" charset="0"/>
                              <a:ea typeface="Cambria Math" panose="02040503050406030204" pitchFamily="18" charset="0"/>
                            </a:rPr>
                            <m:t>𝒛</m:t>
                          </m:r>
                        </m:e>
                      </m:d>
                      <m:r>
                        <a:rPr lang="en-IN" sz="3200" b="1" i="1">
                          <a:solidFill>
                            <a:schemeClr val="bg1"/>
                          </a:solidFill>
                          <a:latin typeface="Cambria Math" panose="02040503050406030204" pitchFamily="18" charset="0"/>
                          <a:ea typeface="Cambria Math" panose="02040503050406030204" pitchFamily="18" charset="0"/>
                        </a:rPr>
                        <m:t>=</m:t>
                      </m:r>
                      <m:f>
                        <m:fPr>
                          <m:ctrlPr>
                            <a:rPr lang="en-IN" sz="3200" b="1" i="1">
                              <a:solidFill>
                                <a:schemeClr val="bg1"/>
                              </a:solidFill>
                              <a:latin typeface="Cambria Math" panose="02040503050406030204" pitchFamily="18" charset="0"/>
                              <a:ea typeface="Cambria Math" panose="02040503050406030204" pitchFamily="18" charset="0"/>
                            </a:rPr>
                          </m:ctrlPr>
                        </m:fPr>
                        <m:num>
                          <m:r>
                            <a:rPr lang="en-IN" sz="3200" b="1" i="1">
                              <a:solidFill>
                                <a:schemeClr val="bg1"/>
                              </a:solidFill>
                              <a:latin typeface="Cambria Math" panose="02040503050406030204" pitchFamily="18" charset="0"/>
                              <a:ea typeface="Cambria Math" panose="02040503050406030204" pitchFamily="18" charset="0"/>
                            </a:rPr>
                            <m:t>𝟏</m:t>
                          </m:r>
                        </m:num>
                        <m:den>
                          <m:r>
                            <a:rPr lang="en-IN" sz="3200" b="1" i="1">
                              <a:solidFill>
                                <a:schemeClr val="bg1"/>
                              </a:solidFill>
                              <a:latin typeface="Cambria Math" panose="02040503050406030204" pitchFamily="18" charset="0"/>
                              <a:ea typeface="Cambria Math" panose="02040503050406030204" pitchFamily="18" charset="0"/>
                            </a:rPr>
                            <m:t>𝟏</m:t>
                          </m:r>
                          <m:r>
                            <a:rPr lang="en-IN" sz="3200" b="1" i="1">
                              <a:solidFill>
                                <a:schemeClr val="bg1"/>
                              </a:solidFill>
                              <a:latin typeface="Cambria Math" panose="02040503050406030204" pitchFamily="18" charset="0"/>
                              <a:ea typeface="Cambria Math" panose="02040503050406030204" pitchFamily="18" charset="0"/>
                            </a:rPr>
                            <m:t>+</m:t>
                          </m:r>
                          <m:sSup>
                            <m:sSupPr>
                              <m:ctrlPr>
                                <a:rPr lang="en-IN" sz="3200" b="1" i="1">
                                  <a:solidFill>
                                    <a:schemeClr val="bg1"/>
                                  </a:solidFill>
                                  <a:latin typeface="Cambria Math" panose="02040503050406030204" pitchFamily="18" charset="0"/>
                                  <a:ea typeface="Cambria Math" panose="02040503050406030204" pitchFamily="18" charset="0"/>
                                </a:rPr>
                              </m:ctrlPr>
                            </m:sSupPr>
                            <m:e>
                              <m:r>
                                <a:rPr lang="en-IN" sz="3200" b="1" i="1">
                                  <a:solidFill>
                                    <a:schemeClr val="bg1"/>
                                  </a:solidFill>
                                  <a:latin typeface="Cambria Math" panose="02040503050406030204" pitchFamily="18" charset="0"/>
                                  <a:ea typeface="Cambria Math" panose="02040503050406030204" pitchFamily="18" charset="0"/>
                                </a:rPr>
                                <m:t>𝒆</m:t>
                              </m:r>
                            </m:e>
                            <m:sup>
                              <m:r>
                                <a:rPr lang="en-IN" sz="3200" b="1" i="1">
                                  <a:solidFill>
                                    <a:schemeClr val="bg1"/>
                                  </a:solidFill>
                                  <a:latin typeface="Cambria Math" panose="02040503050406030204" pitchFamily="18" charset="0"/>
                                  <a:ea typeface="Cambria Math" panose="02040503050406030204" pitchFamily="18" charset="0"/>
                                </a:rPr>
                                <m:t>−</m:t>
                              </m:r>
                              <m:r>
                                <a:rPr lang="en-IN" sz="3200" b="1" i="1">
                                  <a:solidFill>
                                    <a:schemeClr val="bg1"/>
                                  </a:solidFill>
                                  <a:latin typeface="Cambria Math" panose="02040503050406030204" pitchFamily="18" charset="0"/>
                                  <a:ea typeface="Cambria Math" panose="02040503050406030204" pitchFamily="18" charset="0"/>
                                </a:rPr>
                                <m:t>𝒛</m:t>
                              </m:r>
                            </m:sup>
                          </m:sSup>
                        </m:den>
                      </m:f>
                    </m:oMath>
                  </m:oMathPara>
                </a14:m>
                <a:endParaRPr lang="en-IN" sz="3200" b="1" dirty="0">
                  <a:solidFill>
                    <a:schemeClr val="bg1"/>
                  </a:solidFill>
                </a:endParaRPr>
              </a:p>
            </p:txBody>
          </p:sp>
        </mc:Choice>
        <mc:Fallback xmlns="">
          <p:sp>
            <p:nvSpPr>
              <p:cNvPr id="4" name="TextBox 3">
                <a:extLst>
                  <a:ext uri="{FF2B5EF4-FFF2-40B4-BE49-F238E27FC236}">
                    <a16:creationId xmlns:a16="http://schemas.microsoft.com/office/drawing/2014/main" id="{174BD178-2D57-4ABE-AB9C-CC5DAFE3063E}"/>
                  </a:ext>
                </a:extLst>
              </p:cNvPr>
              <p:cNvSpPr txBox="1">
                <a:spLocks noRot="1" noChangeAspect="1" noMove="1" noResize="1" noEditPoints="1" noAdjustHandles="1" noChangeArrowheads="1" noChangeShapeType="1" noTextEdit="1"/>
              </p:cNvSpPr>
              <p:nvPr/>
            </p:nvSpPr>
            <p:spPr>
              <a:xfrm>
                <a:off x="325007" y="4459676"/>
                <a:ext cx="2786981" cy="933397"/>
              </a:xfrm>
              <a:prstGeom prst="rect">
                <a:avLst/>
              </a:prstGeom>
              <a:blipFill>
                <a:blip r:embed="rId2"/>
                <a:stretch>
                  <a:fillRect/>
                </a:stretch>
              </a:blipFill>
            </p:spPr>
            <p:txBody>
              <a:bodyPr/>
              <a:lstStyle/>
              <a:p>
                <a:r>
                  <a:rPr lang="en-IN">
                    <a:noFill/>
                  </a:rPr>
                  <a:t> </a:t>
                </a:r>
              </a:p>
            </p:txBody>
          </p:sp>
        </mc:Fallback>
      </mc:AlternateContent>
      <p:pic>
        <p:nvPicPr>
          <p:cNvPr id="8" name="Picture 2" descr="https://cdn-images-1.medium.com/max/1000/0*WYB0K0zk1MiIB6xp.png">
            <a:extLst>
              <a:ext uri="{FF2B5EF4-FFF2-40B4-BE49-F238E27FC236}">
                <a16:creationId xmlns:a16="http://schemas.microsoft.com/office/drawing/2014/main" id="{57507456-38F6-4AE4-B531-83240171E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0786" y="149087"/>
            <a:ext cx="3923431" cy="2747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324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9200C8B5-FB5A-4F8B-A9BD-693C051418A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81AEB8A9-B768-4E30-BA55-D919E668734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C3F64D-B833-49AF-8261-D4C41B88F3AC}"/>
              </a:ext>
            </a:extLst>
          </p:cNvPr>
          <p:cNvSpPr>
            <a:spLocks noGrp="1"/>
          </p:cNvSpPr>
          <p:nvPr>
            <p:ph type="title"/>
          </p:nvPr>
        </p:nvSpPr>
        <p:spPr>
          <a:xfrm>
            <a:off x="310039" y="640080"/>
            <a:ext cx="3429855" cy="5613236"/>
          </a:xfrm>
        </p:spPr>
        <p:txBody>
          <a:bodyPr vert="horz" lIns="91440" tIns="45720" rIns="91440" bIns="45720" rtlCol="0" anchor="ctr">
            <a:normAutofit/>
          </a:bodyPr>
          <a:lstStyle/>
          <a:p>
            <a:r>
              <a:rPr lang="en-IN" sz="4000" b="1" cap="none" spc="-73" dirty="0">
                <a:solidFill>
                  <a:schemeClr val="bg1"/>
                </a:solidFill>
                <a:latin typeface="Calibri"/>
                <a:cs typeface="Calibri"/>
              </a:rPr>
              <a:t>Hyperbolic Tangent function</a:t>
            </a:r>
            <a:br>
              <a:rPr lang="en-IN" sz="4000" b="1" cap="none" spc="-73" dirty="0">
                <a:solidFill>
                  <a:schemeClr val="bg1"/>
                </a:solidFill>
                <a:latin typeface="Calibri"/>
                <a:cs typeface="Calibri"/>
              </a:rPr>
            </a:br>
            <a:br>
              <a:rPr lang="en-IN" sz="4000" b="1" cap="none" spc="-73" dirty="0">
                <a:solidFill>
                  <a:schemeClr val="bg1"/>
                </a:solidFill>
                <a:latin typeface="Calibri"/>
                <a:cs typeface="Calibri"/>
              </a:rPr>
            </a:br>
            <a:endParaRPr lang="en-US" cap="all" dirty="0">
              <a:solidFill>
                <a:schemeClr val="bg1"/>
              </a:solidFill>
            </a:endParaRPr>
          </a:p>
        </p:txBody>
      </p:sp>
      <p:sp>
        <p:nvSpPr>
          <p:cNvPr id="3" name="Content Placeholder 2">
            <a:extLst>
              <a:ext uri="{FF2B5EF4-FFF2-40B4-BE49-F238E27FC236}">
                <a16:creationId xmlns:a16="http://schemas.microsoft.com/office/drawing/2014/main" id="{03B914EC-C6CC-4680-861A-3F9AAEFF38DE}"/>
              </a:ext>
            </a:extLst>
          </p:cNvPr>
          <p:cNvSpPr>
            <a:spLocks noGrp="1"/>
          </p:cNvSpPr>
          <p:nvPr>
            <p:ph sz="quarter" idx="13"/>
          </p:nvPr>
        </p:nvSpPr>
        <p:spPr>
          <a:xfrm>
            <a:off x="4379975" y="640080"/>
            <a:ext cx="7491981" cy="3745107"/>
          </a:xfrm>
        </p:spPr>
        <p:txBody>
          <a:bodyPr vert="horz" lIns="45720" tIns="45720" rIns="45720" bIns="45720" rtlCol="0">
            <a:normAutofit/>
          </a:bodyPr>
          <a:lstStyle/>
          <a:p>
            <a:pPr>
              <a:buFont typeface="Arial" panose="020B0604020202020204" pitchFamily="34" charset="0"/>
              <a:buChar char="•"/>
            </a:pPr>
            <a:r>
              <a:rPr lang="en-US" dirty="0"/>
              <a:t>The function is </a:t>
            </a:r>
            <a:r>
              <a:rPr lang="en-US" b="1" dirty="0"/>
              <a:t>differentiable</a:t>
            </a:r>
            <a:r>
              <a:rPr lang="en-US" dirty="0"/>
              <a:t>.</a:t>
            </a:r>
          </a:p>
          <a:p>
            <a:pPr>
              <a:buFont typeface="Arial" panose="020B0604020202020204" pitchFamily="34" charset="0"/>
              <a:buChar char="•"/>
            </a:pPr>
            <a:r>
              <a:rPr lang="en-US" dirty="0"/>
              <a:t>The function is </a:t>
            </a:r>
            <a:r>
              <a:rPr lang="en-US" b="1" dirty="0"/>
              <a:t>monotonic</a:t>
            </a:r>
            <a:r>
              <a:rPr lang="en-US" dirty="0"/>
              <a:t> while its </a:t>
            </a:r>
            <a:r>
              <a:rPr lang="en-US" b="1" dirty="0"/>
              <a:t>derivative is not</a:t>
            </a:r>
            <a:r>
              <a:rPr lang="en-US" dirty="0"/>
              <a:t>.</a:t>
            </a:r>
          </a:p>
          <a:p>
            <a:pPr>
              <a:buFont typeface="Arial" panose="020B0604020202020204" pitchFamily="34" charset="0"/>
              <a:buChar char="•"/>
            </a:pPr>
            <a:r>
              <a:rPr lang="en-US" dirty="0"/>
              <a:t>The tanh function is mainly used classification between two classes.</a:t>
            </a:r>
          </a:p>
          <a:p>
            <a:pPr>
              <a:buFont typeface="Arial" panose="020B0604020202020204" pitchFamily="34" charset="0"/>
              <a:buChar char="•"/>
            </a:pPr>
            <a:r>
              <a:rPr lang="en-US" dirty="0"/>
              <a:t>output is zero centered because its range in between -1 to 1 </a:t>
            </a:r>
            <a:r>
              <a:rPr lang="en-US" dirty="0" err="1"/>
              <a:t>i.e</a:t>
            </a:r>
            <a:r>
              <a:rPr lang="en-US" dirty="0"/>
              <a:t> -1 &lt; output &lt; 1 . Hence optimization is </a:t>
            </a:r>
            <a:r>
              <a:rPr lang="en-US" i="1" dirty="0"/>
              <a:t>easier</a:t>
            </a:r>
            <a:r>
              <a:rPr lang="en-US" dirty="0"/>
              <a:t> in this method hence in practice it is always preferred over Sigmoid function .</a:t>
            </a:r>
            <a:endParaRPr lang="en-IN"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74BD178-2D57-4ABE-AB9C-CC5DAFE3063E}"/>
                  </a:ext>
                </a:extLst>
              </p:cNvPr>
              <p:cNvSpPr txBox="1"/>
              <p:nvPr/>
            </p:nvSpPr>
            <p:spPr>
              <a:xfrm>
                <a:off x="164585" y="4459676"/>
                <a:ext cx="3720762" cy="1008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IN" sz="3200" b="1" i="1" smtClean="0">
                              <a:solidFill>
                                <a:schemeClr val="bg1"/>
                              </a:solidFill>
                              <a:latin typeface="Cambria Math" panose="02040503050406030204" pitchFamily="18" charset="0"/>
                            </a:rPr>
                          </m:ctrlPr>
                        </m:funcPr>
                        <m:fName>
                          <m:r>
                            <a:rPr lang="en-IN" sz="3200" b="1" i="1">
                              <a:solidFill>
                                <a:schemeClr val="bg1"/>
                              </a:solidFill>
                              <a:latin typeface="Cambria Math" panose="02040503050406030204" pitchFamily="18" charset="0"/>
                            </a:rPr>
                            <m:t>𝒕𝒂𝒏𝒉</m:t>
                          </m:r>
                        </m:fName>
                        <m:e>
                          <m:d>
                            <m:dPr>
                              <m:ctrlPr>
                                <a:rPr lang="en-IN" sz="3200" b="1" i="1">
                                  <a:solidFill>
                                    <a:schemeClr val="bg1"/>
                                  </a:solidFill>
                                  <a:latin typeface="Cambria Math" panose="02040503050406030204" pitchFamily="18" charset="0"/>
                                </a:rPr>
                              </m:ctrlPr>
                            </m:dPr>
                            <m:e>
                              <m:r>
                                <a:rPr lang="en-IN" sz="3200" b="1" i="1">
                                  <a:solidFill>
                                    <a:schemeClr val="bg1"/>
                                  </a:solidFill>
                                  <a:latin typeface="Cambria Math" panose="02040503050406030204" pitchFamily="18" charset="0"/>
                                </a:rPr>
                                <m:t>𝒙</m:t>
                              </m:r>
                            </m:e>
                          </m:d>
                        </m:e>
                      </m:func>
                      <m:r>
                        <a:rPr lang="en-IN" sz="3200" b="1" i="1">
                          <a:solidFill>
                            <a:schemeClr val="bg1"/>
                          </a:solidFill>
                          <a:latin typeface="Cambria Math" panose="02040503050406030204" pitchFamily="18" charset="0"/>
                        </a:rPr>
                        <m:t>=</m:t>
                      </m:r>
                      <m:f>
                        <m:fPr>
                          <m:ctrlPr>
                            <a:rPr lang="en-IN" sz="3200" b="1" i="1">
                              <a:solidFill>
                                <a:schemeClr val="bg1"/>
                              </a:solidFill>
                              <a:latin typeface="Cambria Math" panose="02040503050406030204" pitchFamily="18" charset="0"/>
                            </a:rPr>
                          </m:ctrlPr>
                        </m:fPr>
                        <m:num>
                          <m:sSup>
                            <m:sSupPr>
                              <m:ctrlPr>
                                <a:rPr lang="en-IN" sz="3200" b="1" i="1">
                                  <a:solidFill>
                                    <a:schemeClr val="bg1"/>
                                  </a:solidFill>
                                  <a:latin typeface="Cambria Math" panose="02040503050406030204" pitchFamily="18" charset="0"/>
                                </a:rPr>
                              </m:ctrlPr>
                            </m:sSupPr>
                            <m:e>
                              <m:r>
                                <a:rPr lang="en-IN" sz="3200" b="1" i="1">
                                  <a:solidFill>
                                    <a:schemeClr val="bg1"/>
                                  </a:solidFill>
                                  <a:latin typeface="Cambria Math" panose="02040503050406030204" pitchFamily="18" charset="0"/>
                                </a:rPr>
                                <m:t>𝟏</m:t>
                              </m:r>
                              <m:r>
                                <a:rPr lang="en-IN" sz="3200" b="1" i="1">
                                  <a:solidFill>
                                    <a:schemeClr val="bg1"/>
                                  </a:solidFill>
                                  <a:latin typeface="Cambria Math" panose="02040503050406030204" pitchFamily="18" charset="0"/>
                                </a:rPr>
                                <m:t>−</m:t>
                              </m:r>
                              <m:r>
                                <a:rPr lang="en-IN" sz="3200" b="1" i="1">
                                  <a:solidFill>
                                    <a:schemeClr val="bg1"/>
                                  </a:solidFill>
                                  <a:latin typeface="Cambria Math" panose="02040503050406030204" pitchFamily="18" charset="0"/>
                                </a:rPr>
                                <m:t>𝒆</m:t>
                              </m:r>
                            </m:e>
                            <m:sup>
                              <m:r>
                                <a:rPr lang="en-IN" sz="3200" b="1" i="1">
                                  <a:solidFill>
                                    <a:schemeClr val="bg1"/>
                                  </a:solidFill>
                                  <a:latin typeface="Cambria Math" panose="02040503050406030204" pitchFamily="18" charset="0"/>
                                </a:rPr>
                                <m:t>−</m:t>
                              </m:r>
                              <m:r>
                                <a:rPr lang="en-IN" sz="3200" b="1" i="1">
                                  <a:solidFill>
                                    <a:schemeClr val="bg1"/>
                                  </a:solidFill>
                                  <a:latin typeface="Cambria Math" panose="02040503050406030204" pitchFamily="18" charset="0"/>
                                </a:rPr>
                                <m:t>𝟐</m:t>
                              </m:r>
                              <m:r>
                                <a:rPr lang="en-IN" sz="3200" b="1" i="1">
                                  <a:solidFill>
                                    <a:schemeClr val="bg1"/>
                                  </a:solidFill>
                                  <a:latin typeface="Cambria Math" panose="02040503050406030204" pitchFamily="18" charset="0"/>
                                </a:rPr>
                                <m:t>𝒙</m:t>
                              </m:r>
                            </m:sup>
                          </m:sSup>
                        </m:num>
                        <m:den>
                          <m:sSup>
                            <m:sSupPr>
                              <m:ctrlPr>
                                <a:rPr lang="en-IN" sz="3200" b="1" i="1">
                                  <a:solidFill>
                                    <a:schemeClr val="bg1"/>
                                  </a:solidFill>
                                  <a:latin typeface="Cambria Math" panose="02040503050406030204" pitchFamily="18" charset="0"/>
                                </a:rPr>
                              </m:ctrlPr>
                            </m:sSupPr>
                            <m:e>
                              <m:r>
                                <a:rPr lang="en-IN" sz="3200" b="1" i="1">
                                  <a:solidFill>
                                    <a:schemeClr val="bg1"/>
                                  </a:solidFill>
                                  <a:latin typeface="Cambria Math" panose="02040503050406030204" pitchFamily="18" charset="0"/>
                                </a:rPr>
                                <m:t>𝟏</m:t>
                              </m:r>
                              <m:r>
                                <a:rPr lang="en-IN" sz="3200" b="1" i="1">
                                  <a:solidFill>
                                    <a:schemeClr val="bg1"/>
                                  </a:solidFill>
                                  <a:latin typeface="Cambria Math" panose="02040503050406030204" pitchFamily="18" charset="0"/>
                                </a:rPr>
                                <m:t>+</m:t>
                              </m:r>
                              <m:r>
                                <a:rPr lang="en-IN" sz="3200" b="1" i="1">
                                  <a:solidFill>
                                    <a:schemeClr val="bg1"/>
                                  </a:solidFill>
                                  <a:latin typeface="Cambria Math" panose="02040503050406030204" pitchFamily="18" charset="0"/>
                                </a:rPr>
                                <m:t>𝒆</m:t>
                              </m:r>
                            </m:e>
                            <m:sup>
                              <m:r>
                                <a:rPr lang="en-IN" sz="3200" b="1" i="1">
                                  <a:solidFill>
                                    <a:schemeClr val="bg1"/>
                                  </a:solidFill>
                                  <a:latin typeface="Cambria Math" panose="02040503050406030204" pitchFamily="18" charset="0"/>
                                </a:rPr>
                                <m:t>−</m:t>
                              </m:r>
                              <m:r>
                                <a:rPr lang="en-IN" sz="3200" b="1" i="1">
                                  <a:solidFill>
                                    <a:schemeClr val="bg1"/>
                                  </a:solidFill>
                                  <a:latin typeface="Cambria Math" panose="02040503050406030204" pitchFamily="18" charset="0"/>
                                </a:rPr>
                                <m:t>𝟐</m:t>
                              </m:r>
                              <m:r>
                                <a:rPr lang="en-IN" sz="3200" b="1" i="1">
                                  <a:solidFill>
                                    <a:schemeClr val="bg1"/>
                                  </a:solidFill>
                                  <a:latin typeface="Cambria Math" panose="02040503050406030204" pitchFamily="18" charset="0"/>
                                </a:rPr>
                                <m:t>𝒙</m:t>
                              </m:r>
                            </m:sup>
                          </m:sSup>
                        </m:den>
                      </m:f>
                    </m:oMath>
                  </m:oMathPara>
                </a14:m>
                <a:endParaRPr lang="en-IN" sz="3200" b="1" dirty="0">
                  <a:solidFill>
                    <a:schemeClr val="bg1"/>
                  </a:solidFill>
                </a:endParaRPr>
              </a:p>
            </p:txBody>
          </p:sp>
        </mc:Choice>
        <mc:Fallback xmlns="">
          <p:sp>
            <p:nvSpPr>
              <p:cNvPr id="4" name="TextBox 3">
                <a:extLst>
                  <a:ext uri="{FF2B5EF4-FFF2-40B4-BE49-F238E27FC236}">
                    <a16:creationId xmlns:a16="http://schemas.microsoft.com/office/drawing/2014/main" id="{174BD178-2D57-4ABE-AB9C-CC5DAFE3063E}"/>
                  </a:ext>
                </a:extLst>
              </p:cNvPr>
              <p:cNvSpPr txBox="1">
                <a:spLocks noRot="1" noChangeAspect="1" noMove="1" noResize="1" noEditPoints="1" noAdjustHandles="1" noChangeArrowheads="1" noChangeShapeType="1" noTextEdit="1"/>
              </p:cNvSpPr>
              <p:nvPr/>
            </p:nvSpPr>
            <p:spPr>
              <a:xfrm>
                <a:off x="164585" y="4459676"/>
                <a:ext cx="3720762" cy="1008931"/>
              </a:xfrm>
              <a:prstGeom prst="rect">
                <a:avLst/>
              </a:prstGeom>
              <a:blipFill>
                <a:blip r:embed="rId2"/>
                <a:stretch>
                  <a:fillRect/>
                </a:stretch>
              </a:blipFill>
            </p:spPr>
            <p:txBody>
              <a:bodyPr/>
              <a:lstStyle/>
              <a:p>
                <a:r>
                  <a:rPr lang="en-IN">
                    <a:noFill/>
                  </a:rPr>
                  <a:t> </a:t>
                </a:r>
              </a:p>
            </p:txBody>
          </p:sp>
        </mc:Fallback>
      </mc:AlternateContent>
      <p:pic>
        <p:nvPicPr>
          <p:cNvPr id="8" name="Picture 2" descr="https://cdn-images-1.medium.com/max/1000/0*VHhGS4NwibecRjIa.png">
            <a:extLst>
              <a:ext uri="{FF2B5EF4-FFF2-40B4-BE49-F238E27FC236}">
                <a16:creationId xmlns:a16="http://schemas.microsoft.com/office/drawing/2014/main" id="{8889DE09-3B0A-47A8-9822-FB58BD01A4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6541" y="3429000"/>
            <a:ext cx="3768677" cy="2701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4472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15598"/>
          <a:stretch/>
        </p:blipFill>
        <p:spPr>
          <a:xfrm>
            <a:off x="49518" y="487"/>
            <a:ext cx="12192000" cy="6857027"/>
          </a:xfrm>
          <a:prstGeom prst="rect">
            <a:avLst/>
          </a:prstGeom>
        </p:spPr>
      </p:pic>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Agenda </a:t>
            </a:r>
          </a:p>
        </p:txBody>
      </p:sp>
      <p:sp>
        <p:nvSpPr>
          <p:cNvPr id="6" name="TextBox 5"/>
          <p:cNvSpPr txBox="1"/>
          <p:nvPr/>
        </p:nvSpPr>
        <p:spPr>
          <a:xfrm>
            <a:off x="418643" y="1841125"/>
            <a:ext cx="5677357" cy="4629948"/>
          </a:xfrm>
          <a:prstGeom prst="rect">
            <a:avLst/>
          </a:prstGeom>
          <a:noFill/>
        </p:spPr>
        <p:txBody>
          <a:bodyPr wrap="square" lIns="179285" tIns="143428" rIns="179285" bIns="143428" rtlCol="0">
            <a:spAutoFit/>
          </a:bodyPr>
          <a:lstStyle/>
          <a:p>
            <a:pPr marL="504217" indent="-504217">
              <a:lnSpc>
                <a:spcPct val="90000"/>
              </a:lnSpc>
              <a:spcAft>
                <a:spcPts val="588"/>
              </a:spcAft>
              <a:buFont typeface="+mj-lt"/>
              <a:buAutoNum type="arabicPeriod"/>
            </a:pPr>
            <a:r>
              <a:rPr lang="en-US" sz="2745" dirty="0">
                <a:solidFill>
                  <a:srgbClr val="1CADE4"/>
                </a:solidFill>
                <a:latin typeface="Segoe UI Light" panose="020B0502040204020203" pitchFamily="34" charset="0"/>
                <a:cs typeface="Segoe UI Light" panose="020B0502040204020203" pitchFamily="34" charset="0"/>
              </a:rPr>
              <a:t>Artificial Neural Networks</a:t>
            </a:r>
          </a:p>
          <a:p>
            <a:pPr marL="504217" indent="-504217">
              <a:lnSpc>
                <a:spcPct val="90000"/>
              </a:lnSpc>
              <a:spcAft>
                <a:spcPts val="588"/>
              </a:spcAft>
              <a:buFont typeface="+mj-lt"/>
              <a:buAutoNum type="arabicPeriod"/>
            </a:pPr>
            <a:r>
              <a:rPr lang="en-US" sz="2745" dirty="0">
                <a:solidFill>
                  <a:srgbClr val="1CADE4"/>
                </a:solidFill>
                <a:latin typeface="Segoe UI Light" panose="020B0502040204020203" pitchFamily="34" charset="0"/>
                <a:cs typeface="Segoe UI Light" panose="020B0502040204020203" pitchFamily="34" charset="0"/>
              </a:rPr>
              <a:t>Introduction to Neurons</a:t>
            </a:r>
          </a:p>
          <a:p>
            <a:pPr marL="504217" indent="-504217">
              <a:lnSpc>
                <a:spcPct val="90000"/>
              </a:lnSpc>
              <a:spcAft>
                <a:spcPts val="588"/>
              </a:spcAft>
              <a:buFont typeface="+mj-lt"/>
              <a:buAutoNum type="arabicPeriod"/>
            </a:pPr>
            <a:r>
              <a:rPr lang="en-US" sz="2745" dirty="0">
                <a:solidFill>
                  <a:srgbClr val="1CADE4"/>
                </a:solidFill>
                <a:latin typeface="Segoe UI Light" panose="020B0502040204020203" pitchFamily="34" charset="0"/>
                <a:cs typeface="Segoe UI Light" panose="020B0502040204020203" pitchFamily="34" charset="0"/>
              </a:rPr>
              <a:t>Single Neuron Model</a:t>
            </a:r>
          </a:p>
          <a:p>
            <a:pPr marL="504217" indent="-504217">
              <a:lnSpc>
                <a:spcPct val="90000"/>
              </a:lnSpc>
              <a:spcAft>
                <a:spcPts val="588"/>
              </a:spcAft>
              <a:buFont typeface="+mj-lt"/>
              <a:buAutoNum type="arabicPeriod"/>
            </a:pPr>
            <a:r>
              <a:rPr lang="en-US" sz="2745" dirty="0">
                <a:solidFill>
                  <a:srgbClr val="1CADE4"/>
                </a:solidFill>
                <a:latin typeface="Segoe UI Light" panose="020B0502040204020203" pitchFamily="34" charset="0"/>
                <a:cs typeface="Segoe UI Light" panose="020B0502040204020203" pitchFamily="34" charset="0"/>
              </a:rPr>
              <a:t>Activation Functions</a:t>
            </a:r>
          </a:p>
          <a:p>
            <a:pPr marL="504217" indent="-504217">
              <a:lnSpc>
                <a:spcPct val="90000"/>
              </a:lnSpc>
              <a:spcAft>
                <a:spcPts val="588"/>
              </a:spcAft>
              <a:buFont typeface="+mj-lt"/>
              <a:buAutoNum type="arabicPeriod"/>
            </a:pPr>
            <a:r>
              <a:rPr lang="en-US" sz="2745" dirty="0">
                <a:solidFill>
                  <a:srgbClr val="1CADE4"/>
                </a:solidFill>
                <a:latin typeface="Segoe UI Light" panose="020B0502040204020203" pitchFamily="34" charset="0"/>
                <a:cs typeface="Segoe UI Light" panose="020B0502040204020203" pitchFamily="34" charset="0"/>
              </a:rPr>
              <a:t>Neural Network Architecture</a:t>
            </a:r>
          </a:p>
          <a:p>
            <a:pPr marL="504217" indent="-504217">
              <a:lnSpc>
                <a:spcPct val="90000"/>
              </a:lnSpc>
              <a:spcAft>
                <a:spcPts val="588"/>
              </a:spcAft>
              <a:buFont typeface="+mj-lt"/>
              <a:buAutoNum type="arabicPeriod"/>
            </a:pPr>
            <a:r>
              <a:rPr lang="en-US" sz="2745" dirty="0">
                <a:solidFill>
                  <a:srgbClr val="1CADE4"/>
                </a:solidFill>
                <a:latin typeface="Segoe UI Light" panose="020B0502040204020203" pitchFamily="34" charset="0"/>
                <a:cs typeface="Segoe UI Light" panose="020B0502040204020203" pitchFamily="34" charset="0"/>
              </a:rPr>
              <a:t>Types of Neural Networks</a:t>
            </a:r>
          </a:p>
          <a:p>
            <a:pPr marL="504217" indent="-504217">
              <a:lnSpc>
                <a:spcPct val="90000"/>
              </a:lnSpc>
              <a:spcAft>
                <a:spcPts val="588"/>
              </a:spcAft>
              <a:buFont typeface="+mj-lt"/>
              <a:buAutoNum type="arabicPeriod"/>
            </a:pPr>
            <a:r>
              <a:rPr lang="en-US" sz="2745" dirty="0">
                <a:solidFill>
                  <a:srgbClr val="1CADE4"/>
                </a:solidFill>
                <a:latin typeface="Segoe UI Light" panose="020B0502040204020203" pitchFamily="34" charset="0"/>
                <a:cs typeface="Segoe UI Light" panose="020B0502040204020203" pitchFamily="34" charset="0"/>
              </a:rPr>
              <a:t>Applications, Advantages and Limitations</a:t>
            </a:r>
          </a:p>
          <a:p>
            <a:pPr marL="504217" indent="-504217">
              <a:lnSpc>
                <a:spcPct val="90000"/>
              </a:lnSpc>
              <a:spcAft>
                <a:spcPts val="588"/>
              </a:spcAft>
              <a:buFont typeface="+mj-lt"/>
              <a:buAutoNum type="arabicPeriod"/>
            </a:pPr>
            <a:r>
              <a:rPr lang="en-US" sz="2745" dirty="0">
                <a:solidFill>
                  <a:srgbClr val="1CADE4"/>
                </a:solidFill>
                <a:latin typeface="Segoe UI Light" panose="020B0502040204020203" pitchFamily="34" charset="0"/>
                <a:cs typeface="Segoe UI Light" panose="020B0502040204020203" pitchFamily="34" charset="0"/>
              </a:rPr>
              <a:t>Single Layer Neural Network Code</a:t>
            </a:r>
          </a:p>
        </p:txBody>
      </p:sp>
    </p:spTree>
    <p:extLst>
      <p:ext uri="{BB962C8B-B14F-4D97-AF65-F5344CB8AC3E}">
        <p14:creationId xmlns:p14="http://schemas.microsoft.com/office/powerpoint/2010/main" val="231257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9200C8B5-FB5A-4F8B-A9BD-693C051418A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81AEB8A9-B768-4E30-BA55-D919E668734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6146" name="Picture 2" descr="https://cdn-images-1.medium.com/max/1000/1*XxxiA0jJvPrHEJHD4z893g.png">
            <a:extLst>
              <a:ext uri="{FF2B5EF4-FFF2-40B4-BE49-F238E27FC236}">
                <a16:creationId xmlns:a16="http://schemas.microsoft.com/office/drawing/2014/main" id="{050E9442-1441-4FDC-A312-C39B206907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534"/>
          <a:stretch/>
        </p:blipFill>
        <p:spPr bwMode="auto">
          <a:xfrm>
            <a:off x="6464686" y="3446698"/>
            <a:ext cx="3832254" cy="26907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BC3F64D-B833-49AF-8261-D4C41B88F3AC}"/>
              </a:ext>
            </a:extLst>
          </p:cNvPr>
          <p:cNvSpPr>
            <a:spLocks noGrp="1"/>
          </p:cNvSpPr>
          <p:nvPr>
            <p:ph type="title"/>
          </p:nvPr>
        </p:nvSpPr>
        <p:spPr>
          <a:xfrm>
            <a:off x="310039" y="640080"/>
            <a:ext cx="3429855" cy="5613236"/>
          </a:xfrm>
        </p:spPr>
        <p:txBody>
          <a:bodyPr vert="horz" lIns="91440" tIns="45720" rIns="91440" bIns="45720" rtlCol="0" anchor="ctr">
            <a:normAutofit/>
          </a:bodyPr>
          <a:lstStyle/>
          <a:p>
            <a:r>
              <a:rPr lang="en-US" sz="4000" b="1" cap="none" spc="-73" dirty="0" err="1">
                <a:solidFill>
                  <a:schemeClr val="bg1"/>
                </a:solidFill>
                <a:latin typeface="Calibri"/>
                <a:ea typeface="+mn-ea"/>
                <a:cs typeface="Calibri"/>
              </a:rPr>
              <a:t>ReLu</a:t>
            </a:r>
            <a:r>
              <a:rPr lang="en-US" sz="4000" b="1" cap="none" spc="-73" dirty="0">
                <a:solidFill>
                  <a:schemeClr val="bg1"/>
                </a:solidFill>
                <a:latin typeface="Calibri"/>
                <a:ea typeface="+mn-ea"/>
                <a:cs typeface="Calibri"/>
              </a:rPr>
              <a:t>- Rectified Linear units</a:t>
            </a:r>
            <a:br>
              <a:rPr lang="en-US" cap="all" dirty="0">
                <a:solidFill>
                  <a:srgbClr val="FFFFFF"/>
                </a:solidFill>
              </a:rPr>
            </a:br>
            <a:br>
              <a:rPr lang="en-US" cap="all" dirty="0">
                <a:solidFill>
                  <a:srgbClr val="FFFFFF"/>
                </a:solidFill>
              </a:rPr>
            </a:br>
            <a:endParaRPr lang="en-US" cap="all" dirty="0">
              <a:solidFill>
                <a:srgbClr val="FFFFFF"/>
              </a:solidFill>
            </a:endParaRPr>
          </a:p>
        </p:txBody>
      </p:sp>
      <p:sp>
        <p:nvSpPr>
          <p:cNvPr id="3" name="Content Placeholder 2">
            <a:extLst>
              <a:ext uri="{FF2B5EF4-FFF2-40B4-BE49-F238E27FC236}">
                <a16:creationId xmlns:a16="http://schemas.microsoft.com/office/drawing/2014/main" id="{03B914EC-C6CC-4680-861A-3F9AAEFF38DE}"/>
              </a:ext>
            </a:extLst>
          </p:cNvPr>
          <p:cNvSpPr>
            <a:spLocks noGrp="1"/>
          </p:cNvSpPr>
          <p:nvPr>
            <p:ph sz="quarter" idx="13"/>
          </p:nvPr>
        </p:nvSpPr>
        <p:spPr>
          <a:xfrm>
            <a:off x="4699818" y="640080"/>
            <a:ext cx="7172138" cy="3745107"/>
          </a:xfrm>
        </p:spPr>
        <p:txBody>
          <a:bodyPr vert="horz" lIns="45720" tIns="45720" rIns="45720" bIns="45720" rtlCol="0">
            <a:normAutofit/>
          </a:bodyPr>
          <a:lstStyle/>
          <a:p>
            <a:r>
              <a:rPr lang="en-US" dirty="0"/>
              <a:t>The function and its derivative </a:t>
            </a:r>
            <a:r>
              <a:rPr lang="en-US" b="1" dirty="0"/>
              <a:t>both are</a:t>
            </a:r>
            <a:r>
              <a:rPr lang="en-US" dirty="0"/>
              <a:t> </a:t>
            </a:r>
            <a:r>
              <a:rPr lang="en-US" b="1" dirty="0"/>
              <a:t>monotonic</a:t>
            </a:r>
            <a:r>
              <a:rPr lang="en-US" dirty="0"/>
              <a:t>.</a:t>
            </a:r>
            <a:endParaRPr lang="en-US" b="1" dirty="0"/>
          </a:p>
          <a:p>
            <a:r>
              <a:rPr lang="en-US" b="1" dirty="0"/>
              <a:t>It should only be used within Hidden layers of a Neural Network Model</a:t>
            </a:r>
            <a:r>
              <a:rPr lang="en-US" dirty="0"/>
              <a:t>. </a:t>
            </a:r>
          </a:p>
          <a:p>
            <a:r>
              <a:rPr lang="en-US" dirty="0"/>
              <a:t>Hence for output layers we should use a </a:t>
            </a:r>
            <a:r>
              <a:rPr lang="en-US" b="1" dirty="0" err="1"/>
              <a:t>Softmax</a:t>
            </a:r>
            <a:r>
              <a:rPr lang="en-US" dirty="0"/>
              <a:t> function for a Classification problem to compute the probabilities for the classes , and for a regression problem it should simply use a </a:t>
            </a:r>
            <a:r>
              <a:rPr lang="en-US" b="1" dirty="0"/>
              <a:t>linear</a:t>
            </a:r>
            <a:r>
              <a:rPr lang="en-US" dirty="0"/>
              <a:t> function.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74BD178-2D57-4ABE-AB9C-CC5DAFE3063E}"/>
                  </a:ext>
                </a:extLst>
              </p:cNvPr>
              <p:cNvSpPr txBox="1"/>
              <p:nvPr/>
            </p:nvSpPr>
            <p:spPr>
              <a:xfrm>
                <a:off x="325007" y="4459676"/>
                <a:ext cx="3149004" cy="492443"/>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𝑓</m:t>
                      </m:r>
                      <m:d>
                        <m:dPr>
                          <m:ctrlPr>
                            <a:rPr kumimoji="0" lang="en-IN"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dPr>
                        <m:e>
                          <m:r>
                            <a:rPr kumimoji="0" lang="en-IN"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𝑥</m:t>
                          </m:r>
                        </m:e>
                      </m:d>
                      <m:r>
                        <a:rPr kumimoji="0" lang="en-IN"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m:rPr>
                          <m:sty m:val="p"/>
                        </m:rPr>
                        <a:rPr kumimoji="0" lang="en-IN" sz="3200" b="0" i="0"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max</m:t>
                      </m:r>
                      <m:r>
                        <a:rPr kumimoji="0" lang="en-IN"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IN"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𝑥</m:t>
                      </m:r>
                      <m:r>
                        <a:rPr kumimoji="0" lang="en-IN"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,0)</m:t>
                      </m:r>
                    </m:oMath>
                  </m:oMathPara>
                </a14:m>
                <a:endParaRPr kumimoji="0" lang="en-IN" sz="32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mc:Choice>
        <mc:Fallback xmlns="">
          <p:sp>
            <p:nvSpPr>
              <p:cNvPr id="4" name="TextBox 3">
                <a:extLst>
                  <a:ext uri="{FF2B5EF4-FFF2-40B4-BE49-F238E27FC236}">
                    <a16:creationId xmlns:a16="http://schemas.microsoft.com/office/drawing/2014/main" id="{174BD178-2D57-4ABE-AB9C-CC5DAFE3063E}"/>
                  </a:ext>
                </a:extLst>
              </p:cNvPr>
              <p:cNvSpPr txBox="1">
                <a:spLocks noRot="1" noChangeAspect="1" noMove="1" noResize="1" noEditPoints="1" noAdjustHandles="1" noChangeArrowheads="1" noChangeShapeType="1" noTextEdit="1"/>
              </p:cNvSpPr>
              <p:nvPr/>
            </p:nvSpPr>
            <p:spPr>
              <a:xfrm>
                <a:off x="325007" y="4459676"/>
                <a:ext cx="3149004" cy="492443"/>
              </a:xfrm>
              <a:prstGeom prst="rect">
                <a:avLst/>
              </a:prstGeom>
              <a:blipFill>
                <a:blip r:embed="rId3"/>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4048068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9200C8B5-FB5A-4F8B-A9BD-693C051418A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81AEB8A9-B768-4E30-BA55-D919E668734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CBC3F64D-B833-49AF-8261-D4C41B88F3AC}"/>
              </a:ext>
            </a:extLst>
          </p:cNvPr>
          <p:cNvSpPr>
            <a:spLocks noGrp="1"/>
          </p:cNvSpPr>
          <p:nvPr>
            <p:ph type="title"/>
          </p:nvPr>
        </p:nvSpPr>
        <p:spPr>
          <a:xfrm>
            <a:off x="310039" y="640080"/>
            <a:ext cx="3429855" cy="5613236"/>
          </a:xfrm>
        </p:spPr>
        <p:txBody>
          <a:bodyPr vert="horz" lIns="91440" tIns="45720" rIns="91440" bIns="45720" rtlCol="0" anchor="ctr">
            <a:normAutofit/>
          </a:bodyPr>
          <a:lstStyle/>
          <a:p>
            <a:r>
              <a:rPr lang="en-IN" sz="4000" b="1" cap="none" spc="-73" dirty="0">
                <a:solidFill>
                  <a:schemeClr val="bg1"/>
                </a:solidFill>
                <a:latin typeface="Calibri"/>
                <a:cs typeface="Calibri"/>
              </a:rPr>
              <a:t>Leaky </a:t>
            </a:r>
            <a:r>
              <a:rPr lang="en-IN" sz="4000" b="1" cap="none" spc="-73" dirty="0" err="1">
                <a:solidFill>
                  <a:schemeClr val="bg1"/>
                </a:solidFill>
                <a:latin typeface="Calibri"/>
                <a:cs typeface="Calibri"/>
              </a:rPr>
              <a:t>ReLu</a:t>
            </a:r>
            <a:br>
              <a:rPr lang="en-IN" sz="4000" b="1" cap="none" spc="-73" dirty="0">
                <a:solidFill>
                  <a:schemeClr val="bg1"/>
                </a:solidFill>
                <a:latin typeface="Calibri"/>
                <a:cs typeface="Calibri"/>
              </a:rPr>
            </a:br>
            <a:br>
              <a:rPr lang="en-IN" sz="4000" b="1" cap="none" spc="-73" dirty="0">
                <a:solidFill>
                  <a:schemeClr val="bg1"/>
                </a:solidFill>
                <a:latin typeface="Calibri"/>
                <a:cs typeface="Calibri"/>
              </a:rPr>
            </a:br>
            <a:endParaRPr lang="en-US" cap="all" dirty="0">
              <a:solidFill>
                <a:schemeClr val="bg1"/>
              </a:solidFill>
            </a:endParaRPr>
          </a:p>
        </p:txBody>
      </p:sp>
      <p:sp>
        <p:nvSpPr>
          <p:cNvPr id="3" name="Content Placeholder 2">
            <a:extLst>
              <a:ext uri="{FF2B5EF4-FFF2-40B4-BE49-F238E27FC236}">
                <a16:creationId xmlns:a16="http://schemas.microsoft.com/office/drawing/2014/main" id="{03B914EC-C6CC-4680-861A-3F9AAEFF38DE}"/>
              </a:ext>
            </a:extLst>
          </p:cNvPr>
          <p:cNvSpPr>
            <a:spLocks noGrp="1"/>
          </p:cNvSpPr>
          <p:nvPr>
            <p:ph sz="quarter" idx="13"/>
          </p:nvPr>
        </p:nvSpPr>
        <p:spPr>
          <a:xfrm>
            <a:off x="4699818" y="640080"/>
            <a:ext cx="7172138" cy="3745107"/>
          </a:xfrm>
        </p:spPr>
        <p:txBody>
          <a:bodyPr vert="horz" lIns="45720" tIns="45720" rIns="45720" bIns="45720" rtlCol="0">
            <a:normAutofit/>
          </a:bodyPr>
          <a:lstStyle/>
          <a:p>
            <a:pPr>
              <a:buFont typeface="Wingdings" panose="05000000000000000000" pitchFamily="2" charset="2"/>
              <a:buChar char="§"/>
            </a:pPr>
            <a:r>
              <a:rPr lang="en-IN" dirty="0"/>
              <a:t>The problem with </a:t>
            </a:r>
            <a:r>
              <a:rPr lang="en-US" dirty="0" err="1"/>
              <a:t>ReLu</a:t>
            </a:r>
            <a:r>
              <a:rPr lang="en-US" dirty="0"/>
              <a:t> is that some gradients can be fragile during training and can die. It can cause a weight update which will makes it never activate on any data point again. Simply saying that </a:t>
            </a:r>
            <a:r>
              <a:rPr lang="en-US" dirty="0" err="1"/>
              <a:t>ReLu</a:t>
            </a:r>
            <a:r>
              <a:rPr lang="en-US" dirty="0"/>
              <a:t> could result in Dead Neurons.</a:t>
            </a:r>
          </a:p>
          <a:p>
            <a:pPr>
              <a:buFont typeface="Wingdings" panose="05000000000000000000" pitchFamily="2" charset="2"/>
              <a:buChar char="§"/>
            </a:pPr>
            <a:r>
              <a:rPr lang="en-US" dirty="0"/>
              <a:t>To fix the problem of dying neurons another modification was introduced called Leaky </a:t>
            </a:r>
            <a:r>
              <a:rPr lang="en-US" dirty="0" err="1"/>
              <a:t>ReLu</a:t>
            </a:r>
            <a:r>
              <a:rPr lang="en-US" dirty="0"/>
              <a:t>. It introduces a small slope to keep the updates alive.</a:t>
            </a:r>
          </a:p>
          <a:p>
            <a:pPr>
              <a:buFont typeface="Wingdings" panose="05000000000000000000" pitchFamily="2" charset="2"/>
              <a:buChar char="§"/>
            </a:pPr>
            <a:endParaRPr lang="en-IN" sz="1600"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74BD178-2D57-4ABE-AB9C-CC5DAFE3063E}"/>
                  </a:ext>
                </a:extLst>
              </p:cNvPr>
              <p:cNvSpPr txBox="1"/>
              <p:nvPr/>
            </p:nvSpPr>
            <p:spPr>
              <a:xfrm>
                <a:off x="217" y="4385187"/>
                <a:ext cx="4063420" cy="7134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600" b="1" i="1" smtClean="0">
                          <a:solidFill>
                            <a:schemeClr val="bg1"/>
                          </a:solidFill>
                          <a:latin typeface="Cambria Math" panose="02040503050406030204" pitchFamily="18" charset="0"/>
                        </a:rPr>
                        <m:t>𝒇</m:t>
                      </m:r>
                      <m:d>
                        <m:dPr>
                          <m:ctrlPr>
                            <a:rPr lang="en-IN" sz="2600" b="1" i="1">
                              <a:solidFill>
                                <a:schemeClr val="bg1"/>
                              </a:solidFill>
                              <a:latin typeface="Cambria Math" panose="02040503050406030204" pitchFamily="18" charset="0"/>
                            </a:rPr>
                          </m:ctrlPr>
                        </m:dPr>
                        <m:e>
                          <m:r>
                            <a:rPr lang="en-IN" sz="2600" b="1" i="1">
                              <a:solidFill>
                                <a:schemeClr val="bg1"/>
                              </a:solidFill>
                              <a:latin typeface="Cambria Math" panose="02040503050406030204" pitchFamily="18" charset="0"/>
                            </a:rPr>
                            <m:t>𝒙</m:t>
                          </m:r>
                        </m:e>
                      </m:d>
                      <m:r>
                        <a:rPr lang="en-IN" sz="2600" b="1" i="1">
                          <a:solidFill>
                            <a:schemeClr val="bg1"/>
                          </a:solidFill>
                          <a:latin typeface="Cambria Math" panose="02040503050406030204" pitchFamily="18" charset="0"/>
                        </a:rPr>
                        <m:t>=</m:t>
                      </m:r>
                      <m:d>
                        <m:dPr>
                          <m:begChr m:val="{"/>
                          <m:endChr m:val="}"/>
                          <m:ctrlPr>
                            <a:rPr lang="en-IN" sz="2600" b="1" i="1">
                              <a:solidFill>
                                <a:schemeClr val="bg1"/>
                              </a:solidFill>
                              <a:latin typeface="Cambria Math" panose="02040503050406030204" pitchFamily="18" charset="0"/>
                            </a:rPr>
                          </m:ctrlPr>
                        </m:dPr>
                        <m:e>
                          <m:m>
                            <m:mPr>
                              <m:mcs>
                                <m:mc>
                                  <m:mcPr>
                                    <m:count m:val="1"/>
                                    <m:mcJc m:val="center"/>
                                  </m:mcPr>
                                </m:mc>
                              </m:mcs>
                              <m:ctrlPr>
                                <a:rPr lang="en-IN" sz="2600" b="1" i="1">
                                  <a:solidFill>
                                    <a:schemeClr val="bg1"/>
                                  </a:solidFill>
                                  <a:latin typeface="Cambria Math" panose="02040503050406030204" pitchFamily="18" charset="0"/>
                                </a:rPr>
                              </m:ctrlPr>
                            </m:mPr>
                            <m:mr>
                              <m:e>
                                <m:r>
                                  <m:rPr>
                                    <m:brk m:alnAt="7"/>
                                  </m:rPr>
                                  <a:rPr lang="en-IN" sz="2600" b="1" i="1">
                                    <a:solidFill>
                                      <a:schemeClr val="bg1"/>
                                    </a:solidFill>
                                    <a:latin typeface="Cambria Math" panose="02040503050406030204" pitchFamily="18" charset="0"/>
                                  </a:rPr>
                                  <m:t>𝒙</m:t>
                                </m:r>
                                <m:r>
                                  <a:rPr lang="en-IN" sz="2600" b="1" i="1">
                                    <a:solidFill>
                                      <a:schemeClr val="bg1"/>
                                    </a:solidFill>
                                    <a:latin typeface="Cambria Math" panose="02040503050406030204" pitchFamily="18" charset="0"/>
                                  </a:rPr>
                                  <m:t>       </m:t>
                                </m:r>
                                <m:r>
                                  <a:rPr lang="en-IN" sz="2600" b="1" i="1">
                                    <a:solidFill>
                                      <a:schemeClr val="bg1"/>
                                    </a:solidFill>
                                    <a:latin typeface="Cambria Math" panose="02040503050406030204" pitchFamily="18" charset="0"/>
                                  </a:rPr>
                                  <m:t>𝒊𝒇</m:t>
                                </m:r>
                                <m:r>
                                  <a:rPr lang="en-IN" sz="2600" b="1" i="1">
                                    <a:solidFill>
                                      <a:schemeClr val="bg1"/>
                                    </a:solidFill>
                                    <a:latin typeface="Cambria Math" panose="02040503050406030204" pitchFamily="18" charset="0"/>
                                  </a:rPr>
                                  <m:t> </m:t>
                                </m:r>
                                <m:r>
                                  <a:rPr lang="en-IN" sz="2600" b="1" i="1">
                                    <a:solidFill>
                                      <a:schemeClr val="bg1"/>
                                    </a:solidFill>
                                    <a:latin typeface="Cambria Math" panose="02040503050406030204" pitchFamily="18" charset="0"/>
                                  </a:rPr>
                                  <m:t>𝒙</m:t>
                                </m:r>
                                <m:r>
                                  <a:rPr lang="en-IN" sz="2600" b="1" i="1" smtClean="0">
                                    <a:solidFill>
                                      <a:schemeClr val="bg1"/>
                                    </a:solidFill>
                                    <a:latin typeface="Cambria Math" panose="02040503050406030204" pitchFamily="18" charset="0"/>
                                  </a:rPr>
                                  <m:t>&gt;</m:t>
                                </m:r>
                                <m:r>
                                  <a:rPr lang="en-IN" sz="2600" b="1" i="1">
                                    <a:solidFill>
                                      <a:schemeClr val="bg1"/>
                                    </a:solidFill>
                                    <a:latin typeface="Cambria Math" panose="02040503050406030204" pitchFamily="18" charset="0"/>
                                  </a:rPr>
                                  <m:t>𝟎</m:t>
                                </m:r>
                              </m:e>
                            </m:mr>
                            <m:mr>
                              <m:e>
                                <m:r>
                                  <a:rPr lang="en-IN" sz="2600" b="1" i="1">
                                    <a:solidFill>
                                      <a:schemeClr val="bg1"/>
                                    </a:solidFill>
                                    <a:latin typeface="Cambria Math" panose="02040503050406030204" pitchFamily="18" charset="0"/>
                                  </a:rPr>
                                  <m:t>𝟎</m:t>
                                </m:r>
                                <m:r>
                                  <a:rPr lang="en-IN" sz="2600" b="1" i="1">
                                    <a:solidFill>
                                      <a:schemeClr val="bg1"/>
                                    </a:solidFill>
                                    <a:latin typeface="Cambria Math" panose="02040503050406030204" pitchFamily="18" charset="0"/>
                                  </a:rPr>
                                  <m:t>.</m:t>
                                </m:r>
                                <m:r>
                                  <a:rPr lang="en-IN" sz="2600" b="1" i="1">
                                    <a:solidFill>
                                      <a:schemeClr val="bg1"/>
                                    </a:solidFill>
                                    <a:latin typeface="Cambria Math" panose="02040503050406030204" pitchFamily="18" charset="0"/>
                                  </a:rPr>
                                  <m:t>𝟎𝟏</m:t>
                                </m:r>
                                <m:r>
                                  <a:rPr lang="en-IN" sz="2600" b="1" i="1">
                                    <a:solidFill>
                                      <a:schemeClr val="bg1"/>
                                    </a:solidFill>
                                    <a:latin typeface="Cambria Math" panose="02040503050406030204" pitchFamily="18" charset="0"/>
                                  </a:rPr>
                                  <m:t>𝒙</m:t>
                                </m:r>
                                <m:r>
                                  <a:rPr lang="en-IN" sz="2600" b="1" i="1">
                                    <a:solidFill>
                                      <a:schemeClr val="bg1"/>
                                    </a:solidFill>
                                    <a:latin typeface="Cambria Math" panose="02040503050406030204" pitchFamily="18" charset="0"/>
                                  </a:rPr>
                                  <m:t> </m:t>
                                </m:r>
                                <m:r>
                                  <a:rPr lang="en-IN" sz="2600" b="1" i="1">
                                    <a:solidFill>
                                      <a:schemeClr val="bg1"/>
                                    </a:solidFill>
                                    <a:latin typeface="Cambria Math" panose="02040503050406030204" pitchFamily="18" charset="0"/>
                                  </a:rPr>
                                  <m:t>𝒐𝒕𝒉𝒆𝒓𝒘𝒊𝒔𝒆</m:t>
                                </m:r>
                              </m:e>
                            </m:mr>
                          </m:m>
                        </m:e>
                      </m:d>
                    </m:oMath>
                  </m:oMathPara>
                </a14:m>
                <a:endParaRPr lang="en-IN" sz="2600" b="1" dirty="0">
                  <a:solidFill>
                    <a:schemeClr val="bg1"/>
                  </a:solidFill>
                </a:endParaRPr>
              </a:p>
            </p:txBody>
          </p:sp>
        </mc:Choice>
        <mc:Fallback xmlns="">
          <p:sp>
            <p:nvSpPr>
              <p:cNvPr id="4" name="TextBox 3">
                <a:extLst>
                  <a:ext uri="{FF2B5EF4-FFF2-40B4-BE49-F238E27FC236}">
                    <a16:creationId xmlns:a16="http://schemas.microsoft.com/office/drawing/2014/main" id="{174BD178-2D57-4ABE-AB9C-CC5DAFE3063E}"/>
                  </a:ext>
                </a:extLst>
              </p:cNvPr>
              <p:cNvSpPr txBox="1">
                <a:spLocks noRot="1" noChangeAspect="1" noMove="1" noResize="1" noEditPoints="1" noAdjustHandles="1" noChangeArrowheads="1" noChangeShapeType="1" noTextEdit="1"/>
              </p:cNvSpPr>
              <p:nvPr/>
            </p:nvSpPr>
            <p:spPr>
              <a:xfrm>
                <a:off x="217" y="4385187"/>
                <a:ext cx="4063420" cy="713400"/>
              </a:xfrm>
              <a:prstGeom prst="rect">
                <a:avLst/>
              </a:prstGeom>
              <a:blipFill>
                <a:blip r:embed="rId2"/>
                <a:stretch>
                  <a:fillRect/>
                </a:stretch>
              </a:blipFill>
            </p:spPr>
            <p:txBody>
              <a:bodyPr/>
              <a:lstStyle/>
              <a:p>
                <a:r>
                  <a:rPr lang="en-IN">
                    <a:noFill/>
                  </a:rPr>
                  <a:t> </a:t>
                </a:r>
              </a:p>
            </p:txBody>
          </p:sp>
        </mc:Fallback>
      </mc:AlternateContent>
      <p:pic>
        <p:nvPicPr>
          <p:cNvPr id="8" name="Picture 2" descr="https://cdn-images-1.medium.com/max/1000/1*A_Bzn0CjUgOXtPCJKnKLqA.jpeg">
            <a:extLst>
              <a:ext uri="{FF2B5EF4-FFF2-40B4-BE49-F238E27FC236}">
                <a16:creationId xmlns:a16="http://schemas.microsoft.com/office/drawing/2014/main" id="{E27382A6-6665-4E74-AC4F-33E25403E5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025"/>
          <a:stretch/>
        </p:blipFill>
        <p:spPr bwMode="auto">
          <a:xfrm>
            <a:off x="6519882" y="3617595"/>
            <a:ext cx="3216966"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246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9200C8B5-FB5A-4F8B-A9BD-693C051418A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FAE1107-CEC3-4041-8BAA-CDB6F6759B3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https://impekable.com/wp-content/uploads/2017/07/deep-learning-weight-paths.gif">
            <a:extLst>
              <a:ext uri="{FF2B5EF4-FFF2-40B4-BE49-F238E27FC236}">
                <a16:creationId xmlns:a16="http://schemas.microsoft.com/office/drawing/2014/main" id="{BABAEBD1-1163-415E-B114-395ACF6F0A7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445029"/>
            <a:ext cx="5455921" cy="396794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1AEA88FB-F5DD-45CE-AAE1-7B33D0ABDD2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F3878FD-7628-4C66-B245-DBA692477934}"/>
              </a:ext>
            </a:extLst>
          </p:cNvPr>
          <p:cNvSpPr>
            <a:spLocks noGrp="1"/>
          </p:cNvSpPr>
          <p:nvPr>
            <p:ph type="title"/>
          </p:nvPr>
        </p:nvSpPr>
        <p:spPr>
          <a:xfrm>
            <a:off x="1024129" y="585216"/>
            <a:ext cx="3779085" cy="1499616"/>
          </a:xfrm>
        </p:spPr>
        <p:txBody>
          <a:bodyPr vert="horz" lIns="91440" tIns="45720" rIns="91440" bIns="45720" rtlCol="0" anchor="ctr">
            <a:normAutofit/>
          </a:bodyPr>
          <a:lstStyle/>
          <a:p>
            <a:r>
              <a:rPr lang="en-US" sz="4000" b="1" cap="none" spc="-73" dirty="0">
                <a:solidFill>
                  <a:schemeClr val="bg1"/>
                </a:solidFill>
                <a:latin typeface="Calibri"/>
                <a:ea typeface="+mn-ea"/>
                <a:cs typeface="Calibri"/>
              </a:rPr>
              <a:t>Network Architecture</a:t>
            </a:r>
          </a:p>
        </p:txBody>
      </p:sp>
      <p:sp>
        <p:nvSpPr>
          <p:cNvPr id="3" name="Content Placeholder 2">
            <a:extLst>
              <a:ext uri="{FF2B5EF4-FFF2-40B4-BE49-F238E27FC236}">
                <a16:creationId xmlns:a16="http://schemas.microsoft.com/office/drawing/2014/main" id="{30B9A945-6430-4FFD-9C7E-258A0C7B93DE}"/>
              </a:ext>
            </a:extLst>
          </p:cNvPr>
          <p:cNvSpPr>
            <a:spLocks noGrp="1"/>
          </p:cNvSpPr>
          <p:nvPr>
            <p:ph sz="quarter" idx="13"/>
          </p:nvPr>
        </p:nvSpPr>
        <p:spPr>
          <a:xfrm>
            <a:off x="1024129" y="2286000"/>
            <a:ext cx="3791711" cy="3931920"/>
          </a:xfrm>
        </p:spPr>
        <p:txBody>
          <a:bodyPr vert="horz" lIns="45720" tIns="45720" rIns="45720" bIns="45720" rtlCol="0">
            <a:normAutofit/>
          </a:bodyPr>
          <a:lstStyle/>
          <a:p>
            <a:endParaRPr lang="en-US">
              <a:solidFill>
                <a:srgbClr val="FFFFFF"/>
              </a:solidFill>
            </a:endParaRPr>
          </a:p>
        </p:txBody>
      </p:sp>
    </p:spTree>
    <p:extLst>
      <p:ext uri="{BB962C8B-B14F-4D97-AF65-F5344CB8AC3E}">
        <p14:creationId xmlns:p14="http://schemas.microsoft.com/office/powerpoint/2010/main" val="1118035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cdn-images-1.medium.com/max/1250/1*p_hyqAtyI8pbt2kEl6siOQ.png">
            <a:extLst>
              <a:ext uri="{FF2B5EF4-FFF2-40B4-BE49-F238E27FC236}">
                <a16:creationId xmlns:a16="http://schemas.microsoft.com/office/drawing/2014/main" id="{7037969F-4FB0-485C-8C75-D597F06D27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0073" y="263375"/>
            <a:ext cx="7713466" cy="6009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0357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9200C8B5-FB5A-4F8B-A9BD-693C051418A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81AEB8A9-B768-4E30-BA55-D919E668734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https://cdn-images-1.medium.com/max/1000/0*AYTsMuWP7JdoLf78.jpg">
            <a:extLst>
              <a:ext uri="{FF2B5EF4-FFF2-40B4-BE49-F238E27FC236}">
                <a16:creationId xmlns:a16="http://schemas.microsoft.com/office/drawing/2014/main" id="{7D55D7F3-A41F-491A-9600-BD13516539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4250843" y="826325"/>
            <a:ext cx="7665565" cy="53467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6BE1ECD-8176-48E8-BFD7-2CB3306C5FEA}"/>
              </a:ext>
            </a:extLst>
          </p:cNvPr>
          <p:cNvSpPr>
            <a:spLocks noGrp="1"/>
          </p:cNvSpPr>
          <p:nvPr>
            <p:ph type="title"/>
          </p:nvPr>
        </p:nvSpPr>
        <p:spPr>
          <a:xfrm>
            <a:off x="310039" y="640080"/>
            <a:ext cx="3429855" cy="5613236"/>
          </a:xfrm>
        </p:spPr>
        <p:txBody>
          <a:bodyPr vert="horz" lIns="91440" tIns="45720" rIns="91440" bIns="45720" rtlCol="0" anchor="ctr">
            <a:normAutofit/>
          </a:bodyPr>
          <a:lstStyle/>
          <a:p>
            <a:r>
              <a:rPr lang="en-US" sz="4000" b="1" cap="none" spc="-73" dirty="0">
                <a:solidFill>
                  <a:schemeClr val="bg1"/>
                </a:solidFill>
                <a:latin typeface="Calibri"/>
                <a:ea typeface="+mn-ea"/>
                <a:cs typeface="Calibri"/>
              </a:rPr>
              <a:t>Neural Network Types</a:t>
            </a:r>
          </a:p>
        </p:txBody>
      </p:sp>
    </p:spTree>
    <p:extLst>
      <p:ext uri="{BB962C8B-B14F-4D97-AF65-F5344CB8AC3E}">
        <p14:creationId xmlns:p14="http://schemas.microsoft.com/office/powerpoint/2010/main" val="10171185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BD9B9-FC7D-4B8D-9F87-62F0EEA7C613}"/>
              </a:ext>
            </a:extLst>
          </p:cNvPr>
          <p:cNvSpPr>
            <a:spLocks noGrp="1"/>
          </p:cNvSpPr>
          <p:nvPr>
            <p:ph type="title"/>
          </p:nvPr>
        </p:nvSpPr>
        <p:spPr/>
        <p:txBody>
          <a:bodyPr/>
          <a:lstStyle/>
          <a:p>
            <a:r>
              <a:rPr lang="en-IN" sz="4000" b="1" cap="none" spc="-73" dirty="0">
                <a:solidFill>
                  <a:srgbClr val="1CADE4"/>
                </a:solidFill>
                <a:latin typeface="Calibri"/>
                <a:ea typeface="+mn-ea"/>
                <a:cs typeface="Calibri"/>
              </a:rPr>
              <a:t>Neural Network for Machine Learning</a:t>
            </a:r>
          </a:p>
        </p:txBody>
      </p:sp>
      <p:sp>
        <p:nvSpPr>
          <p:cNvPr id="3" name="Content Placeholder 2">
            <a:extLst>
              <a:ext uri="{FF2B5EF4-FFF2-40B4-BE49-F238E27FC236}">
                <a16:creationId xmlns:a16="http://schemas.microsoft.com/office/drawing/2014/main" id="{9EA512CD-637F-4CA1-9D2E-A7CA5423383E}"/>
              </a:ext>
            </a:extLst>
          </p:cNvPr>
          <p:cNvSpPr>
            <a:spLocks noGrp="1"/>
          </p:cNvSpPr>
          <p:nvPr>
            <p:ph sz="quarter" idx="13"/>
          </p:nvPr>
        </p:nvSpPr>
        <p:spPr/>
        <p:txBody>
          <a:bodyPr/>
          <a:lstStyle/>
          <a:p>
            <a:pPr>
              <a:buFont typeface="Wingdings" panose="05000000000000000000" pitchFamily="2" charset="2"/>
              <a:buChar char="§"/>
            </a:pPr>
            <a:r>
              <a:rPr lang="en-IN" dirty="0"/>
              <a:t>Multilayer Perceptron (supervised classification)</a:t>
            </a:r>
          </a:p>
          <a:p>
            <a:pPr>
              <a:buFont typeface="Wingdings" panose="05000000000000000000" pitchFamily="2" charset="2"/>
              <a:buChar char="§"/>
            </a:pPr>
            <a:r>
              <a:rPr lang="en-IN" dirty="0"/>
              <a:t>Back Propagation Network (supervised classification)</a:t>
            </a:r>
          </a:p>
          <a:p>
            <a:pPr>
              <a:buFont typeface="Wingdings" panose="05000000000000000000" pitchFamily="2" charset="2"/>
              <a:buChar char="§"/>
            </a:pPr>
            <a:r>
              <a:rPr lang="en-IN" dirty="0"/>
              <a:t>Hopfield Network (for pattern association)</a:t>
            </a:r>
          </a:p>
          <a:p>
            <a:pPr>
              <a:buFont typeface="Wingdings" panose="05000000000000000000" pitchFamily="2" charset="2"/>
              <a:buChar char="§"/>
            </a:pPr>
            <a:r>
              <a:rPr lang="en-IN" dirty="0"/>
              <a:t>Deep Neural Networks (unsupervised clustering)</a:t>
            </a:r>
          </a:p>
          <a:p>
            <a:pPr>
              <a:buFont typeface="Wingdings" panose="05000000000000000000" pitchFamily="2" charset="2"/>
              <a:buChar char="§"/>
            </a:pPr>
            <a:endParaRPr lang="en-IN" dirty="0"/>
          </a:p>
        </p:txBody>
      </p:sp>
    </p:spTree>
    <p:extLst>
      <p:ext uri="{BB962C8B-B14F-4D97-AF65-F5344CB8AC3E}">
        <p14:creationId xmlns:p14="http://schemas.microsoft.com/office/powerpoint/2010/main" val="14848979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358A6-5081-4618-8E34-BB2E4E836650}"/>
              </a:ext>
            </a:extLst>
          </p:cNvPr>
          <p:cNvSpPr>
            <a:spLocks noGrp="1"/>
          </p:cNvSpPr>
          <p:nvPr>
            <p:ph type="title"/>
          </p:nvPr>
        </p:nvSpPr>
        <p:spPr/>
        <p:txBody>
          <a:bodyPr/>
          <a:lstStyle/>
          <a:p>
            <a:r>
              <a:rPr lang="en-IN" sz="4000" b="1" cap="none" spc="-73" dirty="0">
                <a:solidFill>
                  <a:srgbClr val="1CADE4"/>
                </a:solidFill>
                <a:latin typeface="Calibri"/>
                <a:ea typeface="+mn-ea"/>
                <a:cs typeface="Calibri"/>
              </a:rPr>
              <a:t>Neural Network for Deep Learning</a:t>
            </a:r>
          </a:p>
        </p:txBody>
      </p:sp>
      <p:sp>
        <p:nvSpPr>
          <p:cNvPr id="3" name="Content Placeholder 2">
            <a:extLst>
              <a:ext uri="{FF2B5EF4-FFF2-40B4-BE49-F238E27FC236}">
                <a16:creationId xmlns:a16="http://schemas.microsoft.com/office/drawing/2014/main" id="{E70228E7-0E52-4F59-A827-DAA228AFD8BC}"/>
              </a:ext>
            </a:extLst>
          </p:cNvPr>
          <p:cNvSpPr>
            <a:spLocks noGrp="1"/>
          </p:cNvSpPr>
          <p:nvPr>
            <p:ph sz="quarter" idx="13"/>
          </p:nvPr>
        </p:nvSpPr>
        <p:spPr>
          <a:xfrm>
            <a:off x="1023938" y="2222090"/>
            <a:ext cx="3880571" cy="3962810"/>
          </a:xfrm>
        </p:spPr>
        <p:txBody>
          <a:bodyPr>
            <a:normAutofit/>
          </a:bodyPr>
          <a:lstStyle/>
          <a:p>
            <a:pPr>
              <a:buFont typeface="Wingdings" panose="05000000000000000000" pitchFamily="2" charset="2"/>
              <a:buChar char="§"/>
            </a:pPr>
            <a:r>
              <a:rPr lang="en-IN" dirty="0"/>
              <a:t>Recurrent neural network</a:t>
            </a:r>
          </a:p>
          <a:p>
            <a:pPr>
              <a:buFont typeface="Wingdings" panose="05000000000000000000" pitchFamily="2" charset="2"/>
              <a:buChar char="§"/>
            </a:pPr>
            <a:r>
              <a:rPr lang="en-IN" dirty="0"/>
              <a:t>Multi-layer </a:t>
            </a:r>
            <a:r>
              <a:rPr lang="en-IN" dirty="0" err="1"/>
              <a:t>perceptrons</a:t>
            </a:r>
            <a:r>
              <a:rPr lang="en-IN" dirty="0"/>
              <a:t> (MLP)</a:t>
            </a:r>
          </a:p>
          <a:p>
            <a:pPr>
              <a:buFont typeface="Wingdings" panose="05000000000000000000" pitchFamily="2" charset="2"/>
              <a:buChar char="§"/>
            </a:pPr>
            <a:r>
              <a:rPr lang="en-IN" dirty="0"/>
              <a:t>Convolutional neural networks</a:t>
            </a:r>
          </a:p>
          <a:p>
            <a:pPr>
              <a:buFont typeface="Wingdings" panose="05000000000000000000" pitchFamily="2" charset="2"/>
              <a:buChar char="§"/>
            </a:pPr>
            <a:r>
              <a:rPr lang="en-IN" dirty="0"/>
              <a:t>Recursive neural networks</a:t>
            </a:r>
          </a:p>
        </p:txBody>
      </p:sp>
      <p:sp>
        <p:nvSpPr>
          <p:cNvPr id="4" name="Rectangle 3">
            <a:extLst>
              <a:ext uri="{FF2B5EF4-FFF2-40B4-BE49-F238E27FC236}">
                <a16:creationId xmlns:a16="http://schemas.microsoft.com/office/drawing/2014/main" id="{FA06A778-E9EF-40B3-9AE4-0D2C0549982E}"/>
              </a:ext>
            </a:extLst>
          </p:cNvPr>
          <p:cNvSpPr/>
          <p:nvPr/>
        </p:nvSpPr>
        <p:spPr>
          <a:xfrm>
            <a:off x="5440218" y="2222089"/>
            <a:ext cx="5303982" cy="2333972"/>
          </a:xfrm>
          <a:prstGeom prst="rect">
            <a:avLst/>
          </a:prstGeom>
        </p:spPr>
        <p:txBody>
          <a:bodyPr wrap="square">
            <a:spAutoFit/>
          </a:bodyPr>
          <a:lstStyle/>
          <a:p>
            <a:pPr marL="91440" indent="-91440" defTabSz="914400">
              <a:lnSpc>
                <a:spcPct val="90000"/>
              </a:lnSpc>
              <a:spcBef>
                <a:spcPts val="1200"/>
              </a:spcBef>
              <a:spcAft>
                <a:spcPts val="200"/>
              </a:spcAft>
              <a:buClr>
                <a:schemeClr val="accent1"/>
              </a:buClr>
              <a:buSzPct val="100000"/>
              <a:buFont typeface="Wingdings" panose="05000000000000000000" pitchFamily="2" charset="2"/>
              <a:buChar char="§"/>
            </a:pPr>
            <a:r>
              <a:rPr lang="en-IN" sz="2200" dirty="0"/>
              <a:t>Deep belief networks</a:t>
            </a:r>
          </a:p>
          <a:p>
            <a:pPr marL="91440" indent="-91440" defTabSz="914400">
              <a:lnSpc>
                <a:spcPct val="90000"/>
              </a:lnSpc>
              <a:spcBef>
                <a:spcPts val="1200"/>
              </a:spcBef>
              <a:spcAft>
                <a:spcPts val="200"/>
              </a:spcAft>
              <a:buClr>
                <a:schemeClr val="accent1"/>
              </a:buClr>
              <a:buSzPct val="100000"/>
              <a:buFont typeface="Wingdings" panose="05000000000000000000" pitchFamily="2" charset="2"/>
              <a:buChar char="§"/>
            </a:pPr>
            <a:r>
              <a:rPr lang="en-IN" sz="2200" dirty="0"/>
              <a:t>Convolutional deep belief networks</a:t>
            </a:r>
          </a:p>
          <a:p>
            <a:pPr marL="91440" indent="-91440" defTabSz="914400">
              <a:lnSpc>
                <a:spcPct val="90000"/>
              </a:lnSpc>
              <a:spcBef>
                <a:spcPts val="1200"/>
              </a:spcBef>
              <a:spcAft>
                <a:spcPts val="200"/>
              </a:spcAft>
              <a:buClr>
                <a:schemeClr val="accent1"/>
              </a:buClr>
              <a:buSzPct val="100000"/>
              <a:buFont typeface="Wingdings" panose="05000000000000000000" pitchFamily="2" charset="2"/>
              <a:buChar char="§"/>
            </a:pPr>
            <a:r>
              <a:rPr lang="en-IN" sz="2200" dirty="0"/>
              <a:t>Self-Organizing Maps</a:t>
            </a:r>
          </a:p>
          <a:p>
            <a:pPr marL="91440" indent="-91440" defTabSz="914400">
              <a:lnSpc>
                <a:spcPct val="90000"/>
              </a:lnSpc>
              <a:spcBef>
                <a:spcPts val="1200"/>
              </a:spcBef>
              <a:spcAft>
                <a:spcPts val="200"/>
              </a:spcAft>
              <a:buClr>
                <a:schemeClr val="accent1"/>
              </a:buClr>
              <a:buSzPct val="100000"/>
              <a:buFont typeface="Wingdings" panose="05000000000000000000" pitchFamily="2" charset="2"/>
              <a:buChar char="§"/>
            </a:pPr>
            <a:r>
              <a:rPr lang="en-IN" sz="2200" dirty="0"/>
              <a:t>Deep Boltzmann machines</a:t>
            </a:r>
          </a:p>
          <a:p>
            <a:pPr marL="91440" indent="-91440" defTabSz="914400">
              <a:lnSpc>
                <a:spcPct val="90000"/>
              </a:lnSpc>
              <a:spcBef>
                <a:spcPts val="1200"/>
              </a:spcBef>
              <a:spcAft>
                <a:spcPts val="200"/>
              </a:spcAft>
              <a:buClr>
                <a:schemeClr val="accent1"/>
              </a:buClr>
              <a:buSzPct val="100000"/>
              <a:buFont typeface="Wingdings" panose="05000000000000000000" pitchFamily="2" charset="2"/>
              <a:buChar char="§"/>
            </a:pPr>
            <a:r>
              <a:rPr lang="en-IN" sz="2200" dirty="0"/>
              <a:t>Stacked de-noising auto-encoders</a:t>
            </a:r>
          </a:p>
        </p:txBody>
      </p:sp>
    </p:spTree>
    <p:extLst>
      <p:ext uri="{BB962C8B-B14F-4D97-AF65-F5344CB8AC3E}">
        <p14:creationId xmlns:p14="http://schemas.microsoft.com/office/powerpoint/2010/main" val="432919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182F95-6D4D-4B54-805D-2109D14DE7AC}"/>
              </a:ext>
            </a:extLst>
          </p:cNvPr>
          <p:cNvPicPr>
            <a:picLocks noChangeAspect="1"/>
          </p:cNvPicPr>
          <p:nvPr/>
        </p:nvPicPr>
        <p:blipFill>
          <a:blip r:embed="rId2"/>
          <a:stretch>
            <a:fillRect/>
          </a:stretch>
        </p:blipFill>
        <p:spPr>
          <a:xfrm>
            <a:off x="775854" y="1389596"/>
            <a:ext cx="10640291" cy="4883188"/>
          </a:xfrm>
          <a:prstGeom prst="rect">
            <a:avLst/>
          </a:prstGeom>
        </p:spPr>
      </p:pic>
      <p:sp>
        <p:nvSpPr>
          <p:cNvPr id="2" name="Title 1">
            <a:extLst>
              <a:ext uri="{FF2B5EF4-FFF2-40B4-BE49-F238E27FC236}">
                <a16:creationId xmlns:a16="http://schemas.microsoft.com/office/drawing/2014/main" id="{70FC98B4-B7C4-48C2-B9B7-9FDF7C1A2D49}"/>
              </a:ext>
            </a:extLst>
          </p:cNvPr>
          <p:cNvSpPr>
            <a:spLocks noGrp="1"/>
          </p:cNvSpPr>
          <p:nvPr>
            <p:ph type="title"/>
          </p:nvPr>
        </p:nvSpPr>
        <p:spPr>
          <a:xfrm>
            <a:off x="775854" y="585216"/>
            <a:ext cx="9720072" cy="1206639"/>
          </a:xfrm>
        </p:spPr>
        <p:txBody>
          <a:bodyPr/>
          <a:lstStyle/>
          <a:p>
            <a:r>
              <a:rPr lang="en-IN" sz="4000" b="1" cap="none" spc="-73" dirty="0">
                <a:solidFill>
                  <a:srgbClr val="1CADE4"/>
                </a:solidFill>
                <a:latin typeface="Calibri"/>
                <a:ea typeface="+mn-ea"/>
                <a:cs typeface="Calibri"/>
              </a:rPr>
              <a:t>How many hidden Neurons?</a:t>
            </a:r>
          </a:p>
        </p:txBody>
      </p:sp>
    </p:spTree>
    <p:extLst>
      <p:ext uri="{BB962C8B-B14F-4D97-AF65-F5344CB8AC3E}">
        <p14:creationId xmlns:p14="http://schemas.microsoft.com/office/powerpoint/2010/main" val="31701533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D8795-2853-468C-B635-32E8978C4D98}"/>
              </a:ext>
            </a:extLst>
          </p:cNvPr>
          <p:cNvSpPr>
            <a:spLocks noGrp="1"/>
          </p:cNvSpPr>
          <p:nvPr>
            <p:ph type="title"/>
          </p:nvPr>
        </p:nvSpPr>
        <p:spPr/>
        <p:txBody>
          <a:bodyPr>
            <a:normAutofit/>
          </a:bodyPr>
          <a:lstStyle/>
          <a:p>
            <a:r>
              <a:rPr lang="en-IN" sz="4000" b="1" cap="none" spc="-73" dirty="0">
                <a:solidFill>
                  <a:srgbClr val="1CADE4"/>
                </a:solidFill>
                <a:latin typeface="Calibri"/>
                <a:ea typeface="+mn-ea"/>
                <a:cs typeface="Calibri"/>
              </a:rPr>
              <a:t>Advantages of Neural Networks</a:t>
            </a:r>
          </a:p>
        </p:txBody>
      </p:sp>
      <p:sp>
        <p:nvSpPr>
          <p:cNvPr id="3" name="Content Placeholder 2">
            <a:extLst>
              <a:ext uri="{FF2B5EF4-FFF2-40B4-BE49-F238E27FC236}">
                <a16:creationId xmlns:a16="http://schemas.microsoft.com/office/drawing/2014/main" id="{EFFC8137-CA27-4E2F-9857-247E76E9860A}"/>
              </a:ext>
            </a:extLst>
          </p:cNvPr>
          <p:cNvSpPr>
            <a:spLocks noGrp="1"/>
          </p:cNvSpPr>
          <p:nvPr>
            <p:ph sz="quarter" idx="13"/>
          </p:nvPr>
        </p:nvSpPr>
        <p:spPr/>
        <p:txBody>
          <a:bodyPr/>
          <a:lstStyle/>
          <a:p>
            <a:pPr>
              <a:buFont typeface="Wingdings" panose="05000000000000000000" pitchFamily="2" charset="2"/>
              <a:buChar char="§"/>
            </a:pPr>
            <a:r>
              <a:rPr lang="en-US" dirty="0"/>
              <a:t>A neural network can perform tasks that a linear program can not.</a:t>
            </a:r>
          </a:p>
          <a:p>
            <a:pPr>
              <a:buFont typeface="Wingdings" panose="05000000000000000000" pitchFamily="2" charset="2"/>
              <a:buChar char="§"/>
            </a:pPr>
            <a:r>
              <a:rPr lang="en-US" dirty="0"/>
              <a:t>When an element of the neural network fails, it can continue without any problem by their parallel nature.</a:t>
            </a:r>
          </a:p>
          <a:p>
            <a:pPr>
              <a:buFont typeface="Wingdings" panose="05000000000000000000" pitchFamily="2" charset="2"/>
              <a:buChar char="§"/>
            </a:pPr>
            <a:r>
              <a:rPr lang="en-US" dirty="0"/>
              <a:t>A neural network learns and does not need to be reprogrammed.</a:t>
            </a:r>
          </a:p>
          <a:p>
            <a:pPr>
              <a:buFont typeface="Wingdings" panose="05000000000000000000" pitchFamily="2" charset="2"/>
              <a:buChar char="§"/>
            </a:pPr>
            <a:r>
              <a:rPr lang="en-US" dirty="0"/>
              <a:t>It can be implemented in any application.</a:t>
            </a:r>
          </a:p>
          <a:p>
            <a:pPr>
              <a:buFont typeface="Wingdings" panose="05000000000000000000" pitchFamily="2" charset="2"/>
              <a:buChar char="§"/>
            </a:pPr>
            <a:r>
              <a:rPr lang="en-US" dirty="0"/>
              <a:t>It can be performed without any problem.</a:t>
            </a:r>
          </a:p>
        </p:txBody>
      </p:sp>
    </p:spTree>
    <p:extLst>
      <p:ext uri="{BB962C8B-B14F-4D97-AF65-F5344CB8AC3E}">
        <p14:creationId xmlns:p14="http://schemas.microsoft.com/office/powerpoint/2010/main" val="10455272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C86A1-0760-487E-9603-BC7B5EB712D5}"/>
              </a:ext>
            </a:extLst>
          </p:cNvPr>
          <p:cNvSpPr>
            <a:spLocks noGrp="1"/>
          </p:cNvSpPr>
          <p:nvPr>
            <p:ph type="title"/>
          </p:nvPr>
        </p:nvSpPr>
        <p:spPr/>
        <p:txBody>
          <a:bodyPr/>
          <a:lstStyle/>
          <a:p>
            <a:r>
              <a:rPr lang="en-IN" sz="4000" b="1" cap="none" spc="-73" dirty="0">
                <a:solidFill>
                  <a:srgbClr val="1CADE4"/>
                </a:solidFill>
                <a:latin typeface="Calibri"/>
                <a:ea typeface="+mn-ea"/>
                <a:cs typeface="Calibri"/>
              </a:rPr>
              <a:t>Limitations of Neural Networks</a:t>
            </a:r>
          </a:p>
        </p:txBody>
      </p:sp>
      <p:sp>
        <p:nvSpPr>
          <p:cNvPr id="3" name="Content Placeholder 2">
            <a:extLst>
              <a:ext uri="{FF2B5EF4-FFF2-40B4-BE49-F238E27FC236}">
                <a16:creationId xmlns:a16="http://schemas.microsoft.com/office/drawing/2014/main" id="{E453F7B9-9BC8-40F7-95AB-3B00DA7A4246}"/>
              </a:ext>
            </a:extLst>
          </p:cNvPr>
          <p:cNvSpPr>
            <a:spLocks noGrp="1"/>
          </p:cNvSpPr>
          <p:nvPr>
            <p:ph sz="quarter" idx="13"/>
          </p:nvPr>
        </p:nvSpPr>
        <p:spPr/>
        <p:txBody>
          <a:bodyPr/>
          <a:lstStyle/>
          <a:p>
            <a:pPr>
              <a:buFont typeface="Wingdings" panose="05000000000000000000" pitchFamily="2" charset="2"/>
              <a:buChar char="§"/>
            </a:pPr>
            <a:r>
              <a:rPr lang="en-US" dirty="0"/>
              <a:t>The neural network needs the training to operate.</a:t>
            </a:r>
          </a:p>
          <a:p>
            <a:pPr>
              <a:buFont typeface="Wingdings" panose="05000000000000000000" pitchFamily="2" charset="2"/>
              <a:buChar char="§"/>
            </a:pPr>
            <a:r>
              <a:rPr lang="en-US" dirty="0"/>
              <a:t>The architecture of a neural network is different from the architecture of microprocessors, therefore, needs to be emulated.</a:t>
            </a:r>
          </a:p>
          <a:p>
            <a:pPr>
              <a:buFont typeface="Wingdings" panose="05000000000000000000" pitchFamily="2" charset="2"/>
              <a:buChar char="§"/>
            </a:pPr>
            <a:r>
              <a:rPr lang="en-US" dirty="0"/>
              <a:t>Requires high processing time for large neural networks.</a:t>
            </a:r>
          </a:p>
          <a:p>
            <a:pPr>
              <a:buFont typeface="Wingdings" panose="05000000000000000000" pitchFamily="2" charset="2"/>
              <a:buChar char="§"/>
            </a:pPr>
            <a:endParaRPr lang="en-IN" dirty="0"/>
          </a:p>
        </p:txBody>
      </p:sp>
    </p:spTree>
    <p:extLst>
      <p:ext uri="{BB962C8B-B14F-4D97-AF65-F5344CB8AC3E}">
        <p14:creationId xmlns:p14="http://schemas.microsoft.com/office/powerpoint/2010/main" val="3604045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FA4E-FD29-44BD-BEBD-BD6578BC0B8B}"/>
              </a:ext>
            </a:extLst>
          </p:cNvPr>
          <p:cNvSpPr>
            <a:spLocks noGrp="1"/>
          </p:cNvSpPr>
          <p:nvPr>
            <p:ph type="title"/>
          </p:nvPr>
        </p:nvSpPr>
        <p:spPr/>
        <p:txBody>
          <a:bodyPr/>
          <a:lstStyle/>
          <a:p>
            <a:r>
              <a:rPr lang="en-IN" sz="4000" b="1" cap="none" spc="-73" dirty="0">
                <a:solidFill>
                  <a:srgbClr val="1CADE4"/>
                </a:solidFill>
                <a:latin typeface="Calibri"/>
                <a:ea typeface="+mn-ea"/>
                <a:cs typeface="Calibri"/>
              </a:rPr>
              <a:t>Artificial Neural Networks</a:t>
            </a:r>
          </a:p>
        </p:txBody>
      </p:sp>
      <p:sp>
        <p:nvSpPr>
          <p:cNvPr id="3" name="Content Placeholder 2">
            <a:extLst>
              <a:ext uri="{FF2B5EF4-FFF2-40B4-BE49-F238E27FC236}">
                <a16:creationId xmlns:a16="http://schemas.microsoft.com/office/drawing/2014/main" id="{E2103BB8-2E01-40F7-8008-540B51FDC88C}"/>
              </a:ext>
            </a:extLst>
          </p:cNvPr>
          <p:cNvSpPr>
            <a:spLocks noGrp="1"/>
          </p:cNvSpPr>
          <p:nvPr>
            <p:ph sz="quarter" idx="13"/>
          </p:nvPr>
        </p:nvSpPr>
        <p:spPr>
          <a:xfrm>
            <a:off x="1023938" y="2510261"/>
            <a:ext cx="3104717" cy="2262908"/>
          </a:xfrm>
        </p:spPr>
        <p:txBody>
          <a:bodyPr>
            <a:normAutofit/>
          </a:bodyPr>
          <a:lstStyle/>
          <a:p>
            <a:r>
              <a:rPr lang="en-US" dirty="0"/>
              <a:t>Artificial Neural Networks, in general — is a biologically inspired network of artificial neurons configured to perform specific tasks.</a:t>
            </a:r>
            <a:endParaRPr lang="en-IN" dirty="0"/>
          </a:p>
        </p:txBody>
      </p:sp>
      <p:pic>
        <p:nvPicPr>
          <p:cNvPr id="4" name="Content Placeholder 7">
            <a:extLst>
              <a:ext uri="{FF2B5EF4-FFF2-40B4-BE49-F238E27FC236}">
                <a16:creationId xmlns:a16="http://schemas.microsoft.com/office/drawing/2014/main" id="{6A5D4C40-4688-4BBF-ADFF-BD46774E5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8655" y="1725907"/>
            <a:ext cx="7597510" cy="4558506"/>
          </a:xfrm>
          <a:prstGeom prst="rect">
            <a:avLst/>
          </a:prstGeom>
        </p:spPr>
      </p:pic>
    </p:spTree>
    <p:extLst>
      <p:ext uri="{BB962C8B-B14F-4D97-AF65-F5344CB8AC3E}">
        <p14:creationId xmlns:p14="http://schemas.microsoft.com/office/powerpoint/2010/main" val="989183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45848-B79F-4A94-A864-0F447C837B55}"/>
              </a:ext>
            </a:extLst>
          </p:cNvPr>
          <p:cNvSpPr>
            <a:spLocks noGrp="1"/>
          </p:cNvSpPr>
          <p:nvPr>
            <p:ph type="title"/>
          </p:nvPr>
        </p:nvSpPr>
        <p:spPr/>
        <p:txBody>
          <a:bodyPr>
            <a:normAutofit/>
          </a:bodyPr>
          <a:lstStyle/>
          <a:p>
            <a:r>
              <a:rPr lang="en-IN" sz="4000" b="1" cap="none" spc="-73" dirty="0">
                <a:solidFill>
                  <a:srgbClr val="1CADE4"/>
                </a:solidFill>
                <a:latin typeface="Calibri"/>
                <a:ea typeface="+mn-ea"/>
                <a:cs typeface="Calibri"/>
              </a:rPr>
              <a:t>Applications of Neural Networks</a:t>
            </a:r>
          </a:p>
        </p:txBody>
      </p:sp>
      <p:graphicFrame>
        <p:nvGraphicFramePr>
          <p:cNvPr id="4" name="Content Placeholder 3">
            <a:extLst>
              <a:ext uri="{FF2B5EF4-FFF2-40B4-BE49-F238E27FC236}">
                <a16:creationId xmlns:a16="http://schemas.microsoft.com/office/drawing/2014/main" id="{B168B296-BB77-4FE7-8F99-F64629667080}"/>
              </a:ext>
            </a:extLst>
          </p:cNvPr>
          <p:cNvGraphicFramePr>
            <a:graphicFrameLocks noGrp="1"/>
          </p:cNvGraphicFramePr>
          <p:nvPr>
            <p:ph sz="quarter" idx="13"/>
            <p:extLst>
              <p:ext uri="{D42A27DB-BD31-4B8C-83A1-F6EECF244321}">
                <p14:modId xmlns:p14="http://schemas.microsoft.com/office/powerpoint/2010/main" val="4012255955"/>
              </p:ext>
            </p:extLst>
          </p:nvPr>
        </p:nvGraphicFramePr>
        <p:xfrm>
          <a:off x="1044816" y="2084832"/>
          <a:ext cx="9854094" cy="3806510"/>
        </p:xfrm>
        <a:graphic>
          <a:graphicData uri="http://schemas.openxmlformats.org/drawingml/2006/table">
            <a:tbl>
              <a:tblPr>
                <a:tableStyleId>{69CF1AB2-1976-4502-BF36-3FF5EA218861}</a:tableStyleId>
              </a:tblPr>
              <a:tblGrid>
                <a:gridCol w="3284698">
                  <a:extLst>
                    <a:ext uri="{9D8B030D-6E8A-4147-A177-3AD203B41FA5}">
                      <a16:colId xmlns:a16="http://schemas.microsoft.com/office/drawing/2014/main" val="3590158361"/>
                    </a:ext>
                  </a:extLst>
                </a:gridCol>
                <a:gridCol w="3284698">
                  <a:extLst>
                    <a:ext uri="{9D8B030D-6E8A-4147-A177-3AD203B41FA5}">
                      <a16:colId xmlns:a16="http://schemas.microsoft.com/office/drawing/2014/main" val="4019208876"/>
                    </a:ext>
                  </a:extLst>
                </a:gridCol>
                <a:gridCol w="3284698">
                  <a:extLst>
                    <a:ext uri="{9D8B030D-6E8A-4147-A177-3AD203B41FA5}">
                      <a16:colId xmlns:a16="http://schemas.microsoft.com/office/drawing/2014/main" val="3816444816"/>
                    </a:ext>
                  </a:extLst>
                </a:gridCol>
              </a:tblGrid>
              <a:tr h="425414">
                <a:tc>
                  <a:txBody>
                    <a:bodyPr/>
                    <a:lstStyle/>
                    <a:p>
                      <a:pPr marL="0" algn="ctr" defTabSz="914400" rtl="0" eaLnBrk="1" latinLnBrk="0" hangingPunct="1"/>
                      <a:r>
                        <a:rPr lang="en-IN" sz="2000" b="1" kern="1200" dirty="0">
                          <a:effectLst/>
                        </a:rPr>
                        <a:t>Application</a:t>
                      </a:r>
                      <a:endParaRPr lang="en-IN" sz="2000" b="1" kern="1200" dirty="0">
                        <a:solidFill>
                          <a:schemeClr val="dk1"/>
                        </a:solidFill>
                        <a:effectLst/>
                        <a:latin typeface="+mn-lt"/>
                        <a:ea typeface="+mn-ea"/>
                        <a:cs typeface="+mn-cs"/>
                      </a:endParaRPr>
                    </a:p>
                  </a:txBody>
                  <a:tcPr marL="3269" marR="3269" marT="3269" marB="3269" anchor="ctr">
                    <a:solidFill>
                      <a:schemeClr val="accent1">
                        <a:lumMod val="60000"/>
                        <a:lumOff val="40000"/>
                      </a:schemeClr>
                    </a:solidFill>
                  </a:tcPr>
                </a:tc>
                <a:tc>
                  <a:txBody>
                    <a:bodyPr/>
                    <a:lstStyle/>
                    <a:p>
                      <a:pPr marL="0" algn="ctr" defTabSz="914400" rtl="0" eaLnBrk="1" latinLnBrk="0" hangingPunct="1"/>
                      <a:r>
                        <a:rPr lang="en-IN" sz="2000" b="1" kern="1200" dirty="0">
                          <a:effectLst/>
                        </a:rPr>
                        <a:t>Architecture / Algorithm</a:t>
                      </a:r>
                      <a:endParaRPr lang="en-IN" sz="2000" b="1" kern="1200" dirty="0">
                        <a:solidFill>
                          <a:schemeClr val="dk1"/>
                        </a:solidFill>
                        <a:effectLst/>
                        <a:latin typeface="+mn-lt"/>
                        <a:ea typeface="+mn-ea"/>
                        <a:cs typeface="+mn-cs"/>
                      </a:endParaRPr>
                    </a:p>
                  </a:txBody>
                  <a:tcPr marL="3269" marR="3269" marT="3269" marB="3269" anchor="ctr">
                    <a:solidFill>
                      <a:schemeClr val="accent1">
                        <a:lumMod val="60000"/>
                        <a:lumOff val="40000"/>
                      </a:schemeClr>
                    </a:solidFill>
                  </a:tcPr>
                </a:tc>
                <a:tc>
                  <a:txBody>
                    <a:bodyPr/>
                    <a:lstStyle/>
                    <a:p>
                      <a:pPr marL="0" algn="ctr" defTabSz="914400" rtl="0" eaLnBrk="1" latinLnBrk="0" hangingPunct="1"/>
                      <a:r>
                        <a:rPr lang="en-IN" sz="2000" b="1" kern="1200" dirty="0">
                          <a:effectLst/>
                        </a:rPr>
                        <a:t>Activation Function</a:t>
                      </a:r>
                      <a:endParaRPr lang="en-IN" sz="2000" b="1" kern="1200" dirty="0">
                        <a:solidFill>
                          <a:schemeClr val="dk1"/>
                        </a:solidFill>
                        <a:effectLst/>
                        <a:latin typeface="+mn-lt"/>
                        <a:ea typeface="+mn-ea"/>
                        <a:cs typeface="+mn-cs"/>
                      </a:endParaRPr>
                    </a:p>
                  </a:txBody>
                  <a:tcPr marL="3269" marR="3269" marT="3269" marB="3269" anchor="ctr">
                    <a:solidFill>
                      <a:schemeClr val="accent1">
                        <a:lumMod val="60000"/>
                        <a:lumOff val="40000"/>
                      </a:schemeClr>
                    </a:solidFill>
                  </a:tcPr>
                </a:tc>
                <a:extLst>
                  <a:ext uri="{0D108BD9-81ED-4DB2-BD59-A6C34878D82A}">
                    <a16:rowId xmlns:a16="http://schemas.microsoft.com/office/drawing/2014/main" val="2324091849"/>
                  </a:ext>
                </a:extLst>
              </a:tr>
              <a:tr h="425414">
                <a:tc>
                  <a:txBody>
                    <a:bodyPr/>
                    <a:lstStyle/>
                    <a:p>
                      <a:pPr marL="0" algn="ctr" defTabSz="914400" rtl="0" eaLnBrk="1" latinLnBrk="0" hangingPunct="1"/>
                      <a:r>
                        <a:rPr lang="en-IN" sz="1600" kern="1200" dirty="0">
                          <a:effectLst/>
                        </a:rPr>
                        <a:t>Process </a:t>
                      </a:r>
                      <a:r>
                        <a:rPr lang="en-IN" sz="1600" kern="1200" dirty="0" err="1">
                          <a:effectLst/>
                        </a:rPr>
                        <a:t>modeling</a:t>
                      </a:r>
                      <a:r>
                        <a:rPr lang="en-IN" sz="1600" kern="1200" dirty="0">
                          <a:effectLst/>
                        </a:rPr>
                        <a:t> and control</a:t>
                      </a:r>
                      <a:endParaRPr lang="en-IN" sz="1600" b="0" kern="1200" dirty="0">
                        <a:solidFill>
                          <a:schemeClr val="dk1"/>
                        </a:solidFill>
                        <a:effectLst/>
                        <a:latin typeface="+mn-lt"/>
                        <a:ea typeface="+mn-ea"/>
                        <a:cs typeface="+mn-cs"/>
                      </a:endParaRPr>
                    </a:p>
                  </a:txBody>
                  <a:tcPr marL="3269" marR="3269" marT="3269" marB="3269" anchor="ctr"/>
                </a:tc>
                <a:tc>
                  <a:txBody>
                    <a:bodyPr/>
                    <a:lstStyle/>
                    <a:p>
                      <a:pPr marL="0" algn="ctr" defTabSz="914400" rtl="0" eaLnBrk="1" latinLnBrk="0" hangingPunct="1"/>
                      <a:r>
                        <a:rPr lang="en-IN" sz="1600" kern="1200">
                          <a:effectLst/>
                        </a:rPr>
                        <a:t>Radial Basis Network</a:t>
                      </a:r>
                      <a:endParaRPr lang="en-IN" sz="1600" b="0" kern="1200">
                        <a:solidFill>
                          <a:schemeClr val="dk1"/>
                        </a:solidFill>
                        <a:effectLst/>
                        <a:latin typeface="+mn-lt"/>
                        <a:ea typeface="+mn-ea"/>
                        <a:cs typeface="+mn-cs"/>
                      </a:endParaRPr>
                    </a:p>
                  </a:txBody>
                  <a:tcPr marL="3269" marR="3269" marT="3269" marB="3269" anchor="ctr"/>
                </a:tc>
                <a:tc>
                  <a:txBody>
                    <a:bodyPr/>
                    <a:lstStyle/>
                    <a:p>
                      <a:pPr marL="0" algn="ctr" defTabSz="914400" rtl="0" eaLnBrk="1" latinLnBrk="0" hangingPunct="1"/>
                      <a:r>
                        <a:rPr lang="en-IN" sz="1600" kern="1200">
                          <a:effectLst/>
                        </a:rPr>
                        <a:t>Radial Basis</a:t>
                      </a:r>
                      <a:endParaRPr lang="en-IN" sz="1600" b="0" kern="1200">
                        <a:solidFill>
                          <a:schemeClr val="dk1"/>
                        </a:solidFill>
                        <a:effectLst/>
                        <a:latin typeface="+mn-lt"/>
                        <a:ea typeface="+mn-ea"/>
                        <a:cs typeface="+mn-cs"/>
                      </a:endParaRPr>
                    </a:p>
                  </a:txBody>
                  <a:tcPr marL="3269" marR="3269" marT="3269" marB="3269" anchor="ctr"/>
                </a:tc>
                <a:extLst>
                  <a:ext uri="{0D108BD9-81ED-4DB2-BD59-A6C34878D82A}">
                    <a16:rowId xmlns:a16="http://schemas.microsoft.com/office/drawing/2014/main" val="2128511184"/>
                  </a:ext>
                </a:extLst>
              </a:tr>
              <a:tr h="425414">
                <a:tc>
                  <a:txBody>
                    <a:bodyPr/>
                    <a:lstStyle/>
                    <a:p>
                      <a:pPr marL="0" algn="ctr" defTabSz="914400" rtl="0" eaLnBrk="1" latinLnBrk="0" hangingPunct="1"/>
                      <a:r>
                        <a:rPr lang="en-IN" sz="1600" kern="1200" dirty="0">
                          <a:effectLst/>
                        </a:rPr>
                        <a:t>Machine Diagnostics</a:t>
                      </a:r>
                      <a:endParaRPr lang="en-IN" sz="1600" b="0" kern="1200" dirty="0">
                        <a:solidFill>
                          <a:schemeClr val="dk1"/>
                        </a:solidFill>
                        <a:effectLst/>
                        <a:latin typeface="+mn-lt"/>
                        <a:ea typeface="+mn-ea"/>
                        <a:cs typeface="+mn-cs"/>
                      </a:endParaRPr>
                    </a:p>
                  </a:txBody>
                  <a:tcPr marL="3269" marR="3269" marT="3269" marB="3269" anchor="ctr"/>
                </a:tc>
                <a:tc>
                  <a:txBody>
                    <a:bodyPr/>
                    <a:lstStyle/>
                    <a:p>
                      <a:pPr marL="0" algn="ctr" defTabSz="914400" rtl="0" eaLnBrk="1" latinLnBrk="0" hangingPunct="1"/>
                      <a:r>
                        <a:rPr lang="en-IN" sz="1600" kern="1200">
                          <a:effectLst/>
                        </a:rPr>
                        <a:t>Multilayer Perceptron</a:t>
                      </a:r>
                      <a:endParaRPr lang="en-IN" sz="1600" b="0" kern="1200">
                        <a:solidFill>
                          <a:schemeClr val="dk1"/>
                        </a:solidFill>
                        <a:effectLst/>
                        <a:latin typeface="+mn-lt"/>
                        <a:ea typeface="+mn-ea"/>
                        <a:cs typeface="+mn-cs"/>
                      </a:endParaRPr>
                    </a:p>
                  </a:txBody>
                  <a:tcPr marL="3269" marR="3269" marT="3269" marB="3269" anchor="ctr"/>
                </a:tc>
                <a:tc>
                  <a:txBody>
                    <a:bodyPr/>
                    <a:lstStyle/>
                    <a:p>
                      <a:pPr marL="0" algn="ctr" defTabSz="914400" rtl="0" eaLnBrk="1" latinLnBrk="0" hangingPunct="1"/>
                      <a:r>
                        <a:rPr lang="en-IN" sz="1600" kern="1200">
                          <a:effectLst/>
                        </a:rPr>
                        <a:t>Tan- Sigmoid Function</a:t>
                      </a:r>
                      <a:endParaRPr lang="en-IN" sz="1600" b="0" kern="1200">
                        <a:solidFill>
                          <a:schemeClr val="dk1"/>
                        </a:solidFill>
                        <a:effectLst/>
                        <a:latin typeface="+mn-lt"/>
                        <a:ea typeface="+mn-ea"/>
                        <a:cs typeface="+mn-cs"/>
                      </a:endParaRPr>
                    </a:p>
                  </a:txBody>
                  <a:tcPr marL="3269" marR="3269" marT="3269" marB="3269" anchor="ctr"/>
                </a:tc>
                <a:extLst>
                  <a:ext uri="{0D108BD9-81ED-4DB2-BD59-A6C34878D82A}">
                    <a16:rowId xmlns:a16="http://schemas.microsoft.com/office/drawing/2014/main" val="3387639674"/>
                  </a:ext>
                </a:extLst>
              </a:tr>
              <a:tr h="632567">
                <a:tc>
                  <a:txBody>
                    <a:bodyPr/>
                    <a:lstStyle/>
                    <a:p>
                      <a:pPr marL="0" algn="ctr" defTabSz="914400" rtl="0" eaLnBrk="1" latinLnBrk="0" hangingPunct="1"/>
                      <a:r>
                        <a:rPr lang="en-IN" sz="1600" kern="1200" dirty="0">
                          <a:effectLst/>
                        </a:rPr>
                        <a:t>Portfolio Management</a:t>
                      </a:r>
                      <a:endParaRPr lang="en-IN" sz="1600" b="0" kern="1200" dirty="0">
                        <a:solidFill>
                          <a:schemeClr val="dk1"/>
                        </a:solidFill>
                        <a:effectLst/>
                        <a:latin typeface="+mn-lt"/>
                        <a:ea typeface="+mn-ea"/>
                        <a:cs typeface="+mn-cs"/>
                      </a:endParaRPr>
                    </a:p>
                  </a:txBody>
                  <a:tcPr marL="3269" marR="3269" marT="3269" marB="3269" anchor="ctr"/>
                </a:tc>
                <a:tc>
                  <a:txBody>
                    <a:bodyPr/>
                    <a:lstStyle/>
                    <a:p>
                      <a:pPr marL="0" algn="ctr" defTabSz="914400" rtl="0" eaLnBrk="1" latinLnBrk="0" hangingPunct="1"/>
                      <a:r>
                        <a:rPr lang="en-IN" sz="1600" kern="1200" dirty="0">
                          <a:effectLst/>
                        </a:rPr>
                        <a:t>Classification Supervised Algorithm</a:t>
                      </a:r>
                      <a:endParaRPr lang="en-IN" sz="1600" b="0" kern="1200" dirty="0">
                        <a:solidFill>
                          <a:schemeClr val="dk1"/>
                        </a:solidFill>
                        <a:effectLst/>
                        <a:latin typeface="+mn-lt"/>
                        <a:ea typeface="+mn-ea"/>
                        <a:cs typeface="+mn-cs"/>
                      </a:endParaRPr>
                    </a:p>
                  </a:txBody>
                  <a:tcPr marL="3269" marR="3269" marT="3269" marB="3269" anchor="ctr"/>
                </a:tc>
                <a:tc>
                  <a:txBody>
                    <a:bodyPr/>
                    <a:lstStyle/>
                    <a:p>
                      <a:pPr marL="0" algn="ctr" defTabSz="914400" rtl="0" eaLnBrk="1" latinLnBrk="0" hangingPunct="1"/>
                      <a:r>
                        <a:rPr lang="en-IN" sz="1600" kern="1200">
                          <a:effectLst/>
                        </a:rPr>
                        <a:t>Tan- Sigmoid Function</a:t>
                      </a:r>
                      <a:endParaRPr lang="en-IN" sz="1600" b="0" kern="1200">
                        <a:solidFill>
                          <a:schemeClr val="dk1"/>
                        </a:solidFill>
                        <a:effectLst/>
                        <a:latin typeface="+mn-lt"/>
                        <a:ea typeface="+mn-ea"/>
                        <a:cs typeface="+mn-cs"/>
                      </a:endParaRPr>
                    </a:p>
                  </a:txBody>
                  <a:tcPr marL="3269" marR="3269" marT="3269" marB="3269" anchor="ctr"/>
                </a:tc>
                <a:extLst>
                  <a:ext uri="{0D108BD9-81ED-4DB2-BD59-A6C34878D82A}">
                    <a16:rowId xmlns:a16="http://schemas.microsoft.com/office/drawing/2014/main" val="1710705621"/>
                  </a:ext>
                </a:extLst>
              </a:tr>
              <a:tr h="425414">
                <a:tc>
                  <a:txBody>
                    <a:bodyPr/>
                    <a:lstStyle/>
                    <a:p>
                      <a:pPr marL="0" algn="ctr" defTabSz="914400" rtl="0" eaLnBrk="1" latinLnBrk="0" hangingPunct="1"/>
                      <a:r>
                        <a:rPr lang="en-IN" sz="1600" kern="1200">
                          <a:effectLst/>
                        </a:rPr>
                        <a:t>Target Recognition</a:t>
                      </a:r>
                      <a:endParaRPr lang="en-IN" sz="1600" b="0" kern="1200">
                        <a:solidFill>
                          <a:schemeClr val="dk1"/>
                        </a:solidFill>
                        <a:effectLst/>
                        <a:latin typeface="+mn-lt"/>
                        <a:ea typeface="+mn-ea"/>
                        <a:cs typeface="+mn-cs"/>
                      </a:endParaRPr>
                    </a:p>
                  </a:txBody>
                  <a:tcPr marL="3269" marR="3269" marT="3269" marB="3269" anchor="ctr"/>
                </a:tc>
                <a:tc>
                  <a:txBody>
                    <a:bodyPr/>
                    <a:lstStyle/>
                    <a:p>
                      <a:pPr marL="0" algn="ctr" defTabSz="914400" rtl="0" eaLnBrk="1" latinLnBrk="0" hangingPunct="1"/>
                      <a:r>
                        <a:rPr lang="en-IN" sz="1600" kern="1200" dirty="0">
                          <a:effectLst/>
                        </a:rPr>
                        <a:t>Modular Neural Network</a:t>
                      </a:r>
                      <a:endParaRPr lang="en-IN" sz="1600" b="0" kern="1200" dirty="0">
                        <a:solidFill>
                          <a:schemeClr val="dk1"/>
                        </a:solidFill>
                        <a:effectLst/>
                        <a:latin typeface="+mn-lt"/>
                        <a:ea typeface="+mn-ea"/>
                        <a:cs typeface="+mn-cs"/>
                      </a:endParaRPr>
                    </a:p>
                  </a:txBody>
                  <a:tcPr marL="3269" marR="3269" marT="3269" marB="3269" anchor="ctr"/>
                </a:tc>
                <a:tc>
                  <a:txBody>
                    <a:bodyPr/>
                    <a:lstStyle/>
                    <a:p>
                      <a:pPr marL="0" algn="ctr" defTabSz="914400" rtl="0" eaLnBrk="1" latinLnBrk="0" hangingPunct="1"/>
                      <a:r>
                        <a:rPr lang="en-IN" sz="1600" kern="1200" dirty="0">
                          <a:effectLst/>
                        </a:rPr>
                        <a:t>Tan- Sigmoid Function</a:t>
                      </a:r>
                      <a:endParaRPr lang="en-IN" sz="1600" b="0" kern="1200" dirty="0">
                        <a:solidFill>
                          <a:schemeClr val="dk1"/>
                        </a:solidFill>
                        <a:effectLst/>
                        <a:latin typeface="+mn-lt"/>
                        <a:ea typeface="+mn-ea"/>
                        <a:cs typeface="+mn-cs"/>
                      </a:endParaRPr>
                    </a:p>
                  </a:txBody>
                  <a:tcPr marL="3269" marR="3269" marT="3269" marB="3269" anchor="ctr"/>
                </a:tc>
                <a:extLst>
                  <a:ext uri="{0D108BD9-81ED-4DB2-BD59-A6C34878D82A}">
                    <a16:rowId xmlns:a16="http://schemas.microsoft.com/office/drawing/2014/main" val="2500637767"/>
                  </a:ext>
                </a:extLst>
              </a:tr>
              <a:tr h="425414">
                <a:tc>
                  <a:txBody>
                    <a:bodyPr/>
                    <a:lstStyle/>
                    <a:p>
                      <a:pPr marL="0" algn="ctr" defTabSz="914400" rtl="0" eaLnBrk="1" latinLnBrk="0" hangingPunct="1"/>
                      <a:r>
                        <a:rPr lang="en-IN" sz="1600" kern="1200">
                          <a:effectLst/>
                        </a:rPr>
                        <a:t>Medical Diagnosis</a:t>
                      </a:r>
                      <a:endParaRPr lang="en-IN" sz="1600" b="0" kern="1200">
                        <a:solidFill>
                          <a:schemeClr val="dk1"/>
                        </a:solidFill>
                        <a:effectLst/>
                        <a:latin typeface="+mn-lt"/>
                        <a:ea typeface="+mn-ea"/>
                        <a:cs typeface="+mn-cs"/>
                      </a:endParaRPr>
                    </a:p>
                  </a:txBody>
                  <a:tcPr marL="3269" marR="3269" marT="3269" marB="3269" anchor="ctr"/>
                </a:tc>
                <a:tc>
                  <a:txBody>
                    <a:bodyPr/>
                    <a:lstStyle/>
                    <a:p>
                      <a:pPr marL="0" algn="ctr" defTabSz="914400" rtl="0" eaLnBrk="1" latinLnBrk="0" hangingPunct="1"/>
                      <a:r>
                        <a:rPr lang="en-IN" sz="1600" kern="1200">
                          <a:effectLst/>
                        </a:rPr>
                        <a:t>Multilayer Perceptron</a:t>
                      </a:r>
                      <a:endParaRPr lang="en-IN" sz="1600" b="0" kern="1200">
                        <a:solidFill>
                          <a:schemeClr val="dk1"/>
                        </a:solidFill>
                        <a:effectLst/>
                        <a:latin typeface="+mn-lt"/>
                        <a:ea typeface="+mn-ea"/>
                        <a:cs typeface="+mn-cs"/>
                      </a:endParaRPr>
                    </a:p>
                  </a:txBody>
                  <a:tcPr marL="3269" marR="3269" marT="3269" marB="3269" anchor="ctr"/>
                </a:tc>
                <a:tc>
                  <a:txBody>
                    <a:bodyPr/>
                    <a:lstStyle/>
                    <a:p>
                      <a:pPr marL="0" algn="ctr" defTabSz="914400" rtl="0" eaLnBrk="1" latinLnBrk="0" hangingPunct="1"/>
                      <a:r>
                        <a:rPr lang="en-IN" sz="1600" kern="1200" dirty="0">
                          <a:effectLst/>
                        </a:rPr>
                        <a:t>Tan- Sigmoid Function</a:t>
                      </a:r>
                      <a:endParaRPr lang="en-IN" sz="1600" b="0" kern="1200" dirty="0">
                        <a:solidFill>
                          <a:schemeClr val="dk1"/>
                        </a:solidFill>
                        <a:effectLst/>
                        <a:latin typeface="+mn-lt"/>
                        <a:ea typeface="+mn-ea"/>
                        <a:cs typeface="+mn-cs"/>
                      </a:endParaRPr>
                    </a:p>
                  </a:txBody>
                  <a:tcPr marL="3269" marR="3269" marT="3269" marB="3269" anchor="ctr"/>
                </a:tc>
                <a:extLst>
                  <a:ext uri="{0D108BD9-81ED-4DB2-BD59-A6C34878D82A}">
                    <a16:rowId xmlns:a16="http://schemas.microsoft.com/office/drawing/2014/main" val="2819682716"/>
                  </a:ext>
                </a:extLst>
              </a:tr>
              <a:tr h="1046873">
                <a:tc>
                  <a:txBody>
                    <a:bodyPr/>
                    <a:lstStyle/>
                    <a:p>
                      <a:pPr marL="0" algn="ctr" defTabSz="914400" rtl="0" eaLnBrk="1" latinLnBrk="0" hangingPunct="1"/>
                      <a:r>
                        <a:rPr lang="en-IN" sz="1600" kern="1200" dirty="0">
                          <a:effectLst/>
                        </a:rPr>
                        <a:t>Credit Rating</a:t>
                      </a:r>
                      <a:endParaRPr lang="en-IN" sz="1600" b="0" kern="1200" dirty="0">
                        <a:solidFill>
                          <a:schemeClr val="dk1"/>
                        </a:solidFill>
                        <a:effectLst/>
                        <a:latin typeface="+mn-lt"/>
                        <a:ea typeface="+mn-ea"/>
                        <a:cs typeface="+mn-cs"/>
                      </a:endParaRPr>
                    </a:p>
                  </a:txBody>
                  <a:tcPr marL="3269" marR="3269" marT="3269" marB="3269" anchor="ctr"/>
                </a:tc>
                <a:tc>
                  <a:txBody>
                    <a:bodyPr/>
                    <a:lstStyle/>
                    <a:p>
                      <a:pPr marL="0" algn="ctr" defTabSz="914400" rtl="0" eaLnBrk="1" latinLnBrk="0" hangingPunct="1"/>
                      <a:r>
                        <a:rPr lang="en-US" sz="1600" kern="1200" dirty="0">
                          <a:effectLst/>
                        </a:rPr>
                        <a:t>Logistic Discriminant Analysis with ANN, Support Vector Machine</a:t>
                      </a:r>
                      <a:endParaRPr lang="en-US" sz="1600" b="0" kern="1200" dirty="0">
                        <a:solidFill>
                          <a:schemeClr val="dk1"/>
                        </a:solidFill>
                        <a:effectLst/>
                        <a:latin typeface="+mn-lt"/>
                        <a:ea typeface="+mn-ea"/>
                        <a:cs typeface="+mn-cs"/>
                      </a:endParaRPr>
                    </a:p>
                  </a:txBody>
                  <a:tcPr marL="3269" marR="3269" marT="3269" marB="3269" anchor="ctr"/>
                </a:tc>
                <a:tc>
                  <a:txBody>
                    <a:bodyPr/>
                    <a:lstStyle/>
                    <a:p>
                      <a:pPr marL="0" algn="ctr" defTabSz="914400" rtl="0" eaLnBrk="1" latinLnBrk="0" hangingPunct="1"/>
                      <a:r>
                        <a:rPr lang="en-IN" sz="1600" kern="1200" dirty="0">
                          <a:effectLst/>
                        </a:rPr>
                        <a:t>Logistic function</a:t>
                      </a:r>
                      <a:endParaRPr lang="en-IN" sz="1600" b="0" kern="1200" dirty="0">
                        <a:solidFill>
                          <a:schemeClr val="dk1"/>
                        </a:solidFill>
                        <a:effectLst/>
                        <a:latin typeface="+mn-lt"/>
                        <a:ea typeface="+mn-ea"/>
                        <a:cs typeface="+mn-cs"/>
                      </a:endParaRPr>
                    </a:p>
                  </a:txBody>
                  <a:tcPr marL="3269" marR="3269" marT="3269" marB="3269" anchor="ctr"/>
                </a:tc>
                <a:extLst>
                  <a:ext uri="{0D108BD9-81ED-4DB2-BD59-A6C34878D82A}">
                    <a16:rowId xmlns:a16="http://schemas.microsoft.com/office/drawing/2014/main" val="835126524"/>
                  </a:ext>
                </a:extLst>
              </a:tr>
            </a:tbl>
          </a:graphicData>
        </a:graphic>
      </p:graphicFrame>
    </p:spTree>
    <p:extLst>
      <p:ext uri="{BB962C8B-B14F-4D97-AF65-F5344CB8AC3E}">
        <p14:creationId xmlns:p14="http://schemas.microsoft.com/office/powerpoint/2010/main" val="19319653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46645" y="841416"/>
            <a:ext cx="7200322" cy="626440"/>
          </a:xfrm>
          <a:prstGeom prst="rect">
            <a:avLst/>
          </a:prstGeom>
        </p:spPr>
        <p:txBody>
          <a:bodyPr vert="horz" wrap="square" lIns="0" tIns="10782" rIns="0" bIns="0" rtlCol="0">
            <a:spAutoFit/>
          </a:bodyPr>
          <a:lstStyle/>
          <a:p>
            <a:pPr marL="7701">
              <a:spcBef>
                <a:spcPts val="85"/>
              </a:spcBef>
            </a:pPr>
            <a:r>
              <a:rPr lang="en-IN" sz="4000" b="1" spc="-73" dirty="0">
                <a:solidFill>
                  <a:srgbClr val="3A3A3A"/>
                </a:solidFill>
                <a:latin typeface="Calibri"/>
                <a:cs typeface="Calibri"/>
              </a:rPr>
              <a:t>Single Layer Neural Network</a:t>
            </a:r>
            <a:endParaRPr sz="4000" dirty="0">
              <a:latin typeface="Calibri"/>
              <a:cs typeface="Calibri"/>
            </a:endParaRPr>
          </a:p>
        </p:txBody>
      </p:sp>
      <p:grpSp>
        <p:nvGrpSpPr>
          <p:cNvPr id="2" name="Group 1">
            <a:extLst>
              <a:ext uri="{FF2B5EF4-FFF2-40B4-BE49-F238E27FC236}">
                <a16:creationId xmlns:a16="http://schemas.microsoft.com/office/drawing/2014/main" id="{618EC314-ED81-4168-9444-910673D5E837}"/>
              </a:ext>
            </a:extLst>
          </p:cNvPr>
          <p:cNvGrpSpPr/>
          <p:nvPr/>
        </p:nvGrpSpPr>
        <p:grpSpPr>
          <a:xfrm>
            <a:off x="1146645" y="1968826"/>
            <a:ext cx="5281864" cy="3914737"/>
            <a:chOff x="2428683" y="1710208"/>
            <a:chExt cx="8719608" cy="3223951"/>
          </a:xfrm>
        </p:grpSpPr>
        <p:sp>
          <p:nvSpPr>
            <p:cNvPr id="4" name="object 4"/>
            <p:cNvSpPr/>
            <p:nvPr/>
          </p:nvSpPr>
          <p:spPr>
            <a:xfrm>
              <a:off x="2428683" y="1756225"/>
              <a:ext cx="8387761" cy="3131918"/>
            </a:xfrm>
            <a:prstGeom prst="rect">
              <a:avLst/>
            </a:prstGeom>
            <a:solidFill>
              <a:srgbClr val="1CADE4"/>
            </a:solidFill>
          </p:spPr>
          <p:txBody>
            <a:bodyPr wrap="square" lIns="0" tIns="0" rIns="0" bIns="0" rtlCol="0"/>
            <a:lstStyle/>
            <a:p>
              <a:endParaRPr sz="1092" dirty="0">
                <a:solidFill>
                  <a:srgbClr val="1CADE4"/>
                </a:solidFill>
              </a:endParaRPr>
            </a:p>
          </p:txBody>
        </p:sp>
        <p:sp>
          <p:nvSpPr>
            <p:cNvPr id="5" name="object 5"/>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a:lnSpc>
                  <a:spcPct val="150000"/>
                </a:lnSpc>
              </a:pPr>
              <a:r>
                <a:rPr lang="en-IN" sz="2000" dirty="0">
                  <a:solidFill>
                    <a:schemeClr val="tx1">
                      <a:lumMod val="85000"/>
                      <a:lumOff val="15000"/>
                    </a:schemeClr>
                  </a:solidFill>
                  <a:latin typeface="Courier New" panose="02070309020205020404" pitchFamily="49" charset="0"/>
                  <a:cs typeface="Courier New" panose="02070309020205020404" pitchFamily="49" charset="0"/>
                </a:rPr>
                <a:t># Single layer Neural Network</a:t>
              </a:r>
            </a:p>
            <a:p>
              <a:pPr>
                <a:lnSpc>
                  <a:spcPct val="150000"/>
                </a:lnSpc>
              </a:pPr>
              <a:r>
                <a:rPr lang="en-IN" sz="2000" dirty="0">
                  <a:solidFill>
                    <a:schemeClr val="tx1">
                      <a:lumMod val="85000"/>
                      <a:lumOff val="15000"/>
                    </a:schemeClr>
                  </a:solidFill>
                  <a:latin typeface="Courier New" panose="02070309020205020404" pitchFamily="49" charset="0"/>
                  <a:cs typeface="Courier New" panose="02070309020205020404" pitchFamily="49" charset="0"/>
                </a:rPr>
                <a:t># x1,x2=,x3=1,1,1</a:t>
              </a:r>
            </a:p>
            <a:p>
              <a:pPr>
                <a:lnSpc>
                  <a:spcPct val="150000"/>
                </a:lnSpc>
              </a:pPr>
              <a:r>
                <a:rPr lang="en-IN" sz="2000" dirty="0">
                  <a:solidFill>
                    <a:schemeClr val="tx1">
                      <a:lumMod val="85000"/>
                      <a:lumOff val="15000"/>
                    </a:schemeClr>
                  </a:solidFill>
                  <a:latin typeface="Courier New" panose="02070309020205020404" pitchFamily="49" charset="0"/>
                  <a:cs typeface="Courier New" panose="02070309020205020404" pitchFamily="49" charset="0"/>
                </a:rPr>
                <a:t># w1,w2,w3=0.2,0.3,0.1</a:t>
              </a:r>
            </a:p>
            <a:p>
              <a:pPr>
                <a:lnSpc>
                  <a:spcPct val="150000"/>
                </a:lnSpc>
              </a:pPr>
              <a:r>
                <a:rPr lang="en-IN" sz="2000" dirty="0">
                  <a:solidFill>
                    <a:schemeClr val="tx1">
                      <a:lumMod val="85000"/>
                      <a:lumOff val="15000"/>
                    </a:schemeClr>
                  </a:solidFill>
                  <a:latin typeface="Courier New" panose="02070309020205020404" pitchFamily="49" charset="0"/>
                  <a:cs typeface="Courier New" panose="02070309020205020404" pitchFamily="49" charset="0"/>
                </a:rPr>
                <a:t># Activation function --&gt; </a:t>
              </a:r>
              <a:r>
                <a:rPr lang="en-IN" sz="2000" dirty="0" err="1">
                  <a:solidFill>
                    <a:schemeClr val="tx1">
                      <a:lumMod val="85000"/>
                      <a:lumOff val="15000"/>
                    </a:schemeClr>
                  </a:solidFill>
                  <a:latin typeface="Courier New" panose="02070309020205020404" pitchFamily="49" charset="0"/>
                  <a:cs typeface="Courier New" panose="02070309020205020404" pitchFamily="49" charset="0"/>
                </a:rPr>
                <a:t>fx</a:t>
              </a:r>
              <a:r>
                <a:rPr lang="en-IN" sz="2000" dirty="0">
                  <a:solidFill>
                    <a:schemeClr val="tx1">
                      <a:lumMod val="85000"/>
                      <a:lumOff val="15000"/>
                    </a:schemeClr>
                  </a:solidFill>
                  <a:latin typeface="Courier New" panose="02070309020205020404" pitchFamily="49" charset="0"/>
                  <a:cs typeface="Courier New" panose="02070309020205020404" pitchFamily="49" charset="0"/>
                </a:rPr>
                <a:t>=2*x</a:t>
              </a:r>
            </a:p>
          </p:txBody>
        </p:sp>
      </p:grpSp>
      <p:grpSp>
        <p:nvGrpSpPr>
          <p:cNvPr id="36" name="Group 35">
            <a:extLst>
              <a:ext uri="{FF2B5EF4-FFF2-40B4-BE49-F238E27FC236}">
                <a16:creationId xmlns:a16="http://schemas.microsoft.com/office/drawing/2014/main" id="{2E521BBB-4BC6-4333-977B-C9DDB7EC1AF9}"/>
              </a:ext>
            </a:extLst>
          </p:cNvPr>
          <p:cNvGrpSpPr/>
          <p:nvPr/>
        </p:nvGrpSpPr>
        <p:grpSpPr>
          <a:xfrm>
            <a:off x="7361384" y="2429165"/>
            <a:ext cx="4025716" cy="3398522"/>
            <a:chOff x="7361384" y="2429165"/>
            <a:chExt cx="4025716" cy="3398522"/>
          </a:xfrm>
        </p:grpSpPr>
        <p:sp>
          <p:nvSpPr>
            <p:cNvPr id="8" name="Oval 7">
              <a:extLst>
                <a:ext uri="{FF2B5EF4-FFF2-40B4-BE49-F238E27FC236}">
                  <a16:creationId xmlns:a16="http://schemas.microsoft.com/office/drawing/2014/main" id="{F1C76795-C1A2-48E7-B0A4-A0A392936EB9}"/>
                </a:ext>
              </a:extLst>
            </p:cNvPr>
            <p:cNvSpPr/>
            <p:nvPr/>
          </p:nvSpPr>
          <p:spPr>
            <a:xfrm>
              <a:off x="8174182" y="2429165"/>
              <a:ext cx="683491" cy="626440"/>
            </a:xfrm>
            <a:prstGeom prst="ellipse">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2DB0B938-6B4B-4367-8B65-C12EC7568B96}"/>
                </a:ext>
              </a:extLst>
            </p:cNvPr>
            <p:cNvSpPr/>
            <p:nvPr/>
          </p:nvSpPr>
          <p:spPr>
            <a:xfrm>
              <a:off x="8174182" y="4160983"/>
              <a:ext cx="683491" cy="626440"/>
            </a:xfrm>
            <a:prstGeom prst="ellipse">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283BED33-94CA-4224-8220-C0FF362AADEF}"/>
                </a:ext>
              </a:extLst>
            </p:cNvPr>
            <p:cNvSpPr/>
            <p:nvPr/>
          </p:nvSpPr>
          <p:spPr>
            <a:xfrm>
              <a:off x="8174182" y="3295074"/>
              <a:ext cx="683491" cy="626440"/>
            </a:xfrm>
            <a:prstGeom prst="ellipse">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A61716D2-58A6-4640-B306-0512FDBCF873}"/>
                </a:ext>
              </a:extLst>
            </p:cNvPr>
            <p:cNvSpPr/>
            <p:nvPr/>
          </p:nvSpPr>
          <p:spPr>
            <a:xfrm>
              <a:off x="9919855" y="3295074"/>
              <a:ext cx="683491" cy="62644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IN"/>
            </a:p>
          </p:txBody>
        </p:sp>
        <p:cxnSp>
          <p:nvCxnSpPr>
            <p:cNvPr id="13" name="Straight Connector 12">
              <a:extLst>
                <a:ext uri="{FF2B5EF4-FFF2-40B4-BE49-F238E27FC236}">
                  <a16:creationId xmlns:a16="http://schemas.microsoft.com/office/drawing/2014/main" id="{11E28FA3-8ABF-446E-AF8B-DB56C1F9D464}"/>
                </a:ext>
              </a:extLst>
            </p:cNvPr>
            <p:cNvCxnSpPr>
              <a:stCxn id="8" idx="6"/>
              <a:endCxn id="11" idx="2"/>
            </p:cNvCxnSpPr>
            <p:nvPr/>
          </p:nvCxnSpPr>
          <p:spPr>
            <a:xfrm>
              <a:off x="8857673" y="2742385"/>
              <a:ext cx="1062182" cy="8659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46BE3F8-A3A5-469F-ADF5-B9F30328FD5D}"/>
                </a:ext>
              </a:extLst>
            </p:cNvPr>
            <p:cNvCxnSpPr>
              <a:cxnSpLocks/>
              <a:stCxn id="10" idx="6"/>
              <a:endCxn id="11" idx="2"/>
            </p:cNvCxnSpPr>
            <p:nvPr/>
          </p:nvCxnSpPr>
          <p:spPr>
            <a:xfrm>
              <a:off x="8857673" y="3608294"/>
              <a:ext cx="10621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5B243B8-A461-4D00-A11A-8CBEDBFAFAF4}"/>
                </a:ext>
              </a:extLst>
            </p:cNvPr>
            <p:cNvCxnSpPr>
              <a:cxnSpLocks/>
              <a:stCxn id="9" idx="6"/>
              <a:endCxn id="11" idx="2"/>
            </p:cNvCxnSpPr>
            <p:nvPr/>
          </p:nvCxnSpPr>
          <p:spPr>
            <a:xfrm flipV="1">
              <a:off x="8857673" y="3608294"/>
              <a:ext cx="1062182" cy="865909"/>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6D14455-6994-45E8-B324-F498B5166F04}"/>
                </a:ext>
              </a:extLst>
            </p:cNvPr>
            <p:cNvCxnSpPr>
              <a:stCxn id="11" idx="6"/>
            </p:cNvCxnSpPr>
            <p:nvPr/>
          </p:nvCxnSpPr>
          <p:spPr>
            <a:xfrm>
              <a:off x="10603346" y="3608294"/>
              <a:ext cx="3140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54F23A0-7991-4773-BFD6-08516443052C}"/>
                </a:ext>
              </a:extLst>
            </p:cNvPr>
            <p:cNvSpPr txBox="1"/>
            <p:nvPr/>
          </p:nvSpPr>
          <p:spPr>
            <a:xfrm>
              <a:off x="7361384" y="2576945"/>
              <a:ext cx="683490" cy="307777"/>
            </a:xfrm>
            <a:prstGeom prst="rect">
              <a:avLst/>
            </a:prstGeom>
            <a:noFill/>
          </p:spPr>
          <p:txBody>
            <a:bodyPr wrap="square" rtlCol="0">
              <a:spAutoFit/>
            </a:bodyPr>
            <a:lstStyle/>
            <a:p>
              <a:r>
                <a:rPr lang="en-IN" sz="1400" dirty="0">
                  <a:latin typeface="Courier New" panose="02070309020205020404" pitchFamily="49" charset="0"/>
                  <a:cs typeface="Courier New" panose="02070309020205020404" pitchFamily="49" charset="0"/>
                </a:rPr>
                <a:t>X1=1</a:t>
              </a:r>
            </a:p>
          </p:txBody>
        </p:sp>
        <p:sp>
          <p:nvSpPr>
            <p:cNvPr id="26" name="TextBox 25">
              <a:extLst>
                <a:ext uri="{FF2B5EF4-FFF2-40B4-BE49-F238E27FC236}">
                  <a16:creationId xmlns:a16="http://schemas.microsoft.com/office/drawing/2014/main" id="{F646C983-1BE5-4FE0-83EA-787C5A6E58EC}"/>
                </a:ext>
              </a:extLst>
            </p:cNvPr>
            <p:cNvSpPr txBox="1"/>
            <p:nvPr/>
          </p:nvSpPr>
          <p:spPr>
            <a:xfrm>
              <a:off x="9171709" y="2747828"/>
              <a:ext cx="868218" cy="307777"/>
            </a:xfrm>
            <a:prstGeom prst="rect">
              <a:avLst/>
            </a:prstGeom>
            <a:noFill/>
          </p:spPr>
          <p:txBody>
            <a:bodyPr wrap="square" rtlCol="0">
              <a:spAutoFit/>
            </a:bodyPr>
            <a:lstStyle/>
            <a:p>
              <a:r>
                <a:rPr lang="en-IN" sz="1400" dirty="0">
                  <a:latin typeface="Courier New" panose="02070309020205020404" pitchFamily="49" charset="0"/>
                  <a:cs typeface="Courier New" panose="02070309020205020404" pitchFamily="49" charset="0"/>
                </a:rPr>
                <a:t>W1=0.2</a:t>
              </a:r>
            </a:p>
          </p:txBody>
        </p:sp>
        <p:sp>
          <p:nvSpPr>
            <p:cNvPr id="27" name="TextBox 26">
              <a:extLst>
                <a:ext uri="{FF2B5EF4-FFF2-40B4-BE49-F238E27FC236}">
                  <a16:creationId xmlns:a16="http://schemas.microsoft.com/office/drawing/2014/main" id="{0F95773F-D6D6-4F7B-AFA1-8888D5DB776C}"/>
                </a:ext>
              </a:extLst>
            </p:cNvPr>
            <p:cNvSpPr txBox="1"/>
            <p:nvPr/>
          </p:nvSpPr>
          <p:spPr>
            <a:xfrm>
              <a:off x="7361384" y="4339469"/>
              <a:ext cx="683490" cy="307777"/>
            </a:xfrm>
            <a:prstGeom prst="rect">
              <a:avLst/>
            </a:prstGeom>
            <a:noFill/>
          </p:spPr>
          <p:txBody>
            <a:bodyPr wrap="square" rtlCol="0">
              <a:spAutoFit/>
            </a:bodyPr>
            <a:lstStyle/>
            <a:p>
              <a:r>
                <a:rPr lang="en-IN" sz="1400" dirty="0">
                  <a:latin typeface="Courier New" panose="02070309020205020404" pitchFamily="49" charset="0"/>
                  <a:cs typeface="Courier New" panose="02070309020205020404" pitchFamily="49" charset="0"/>
                </a:rPr>
                <a:t>X3=1</a:t>
              </a:r>
            </a:p>
          </p:txBody>
        </p:sp>
        <p:sp>
          <p:nvSpPr>
            <p:cNvPr id="28" name="TextBox 27">
              <a:extLst>
                <a:ext uri="{FF2B5EF4-FFF2-40B4-BE49-F238E27FC236}">
                  <a16:creationId xmlns:a16="http://schemas.microsoft.com/office/drawing/2014/main" id="{321B1DDD-3137-4E7E-A577-6E75F014BC6F}"/>
                </a:ext>
              </a:extLst>
            </p:cNvPr>
            <p:cNvSpPr txBox="1"/>
            <p:nvPr/>
          </p:nvSpPr>
          <p:spPr>
            <a:xfrm>
              <a:off x="7361384" y="3458207"/>
              <a:ext cx="683490" cy="307777"/>
            </a:xfrm>
            <a:prstGeom prst="rect">
              <a:avLst/>
            </a:prstGeom>
            <a:noFill/>
          </p:spPr>
          <p:txBody>
            <a:bodyPr wrap="square" rtlCol="0">
              <a:spAutoFit/>
            </a:bodyPr>
            <a:lstStyle/>
            <a:p>
              <a:r>
                <a:rPr lang="en-IN" sz="1400" dirty="0">
                  <a:latin typeface="Courier New" panose="02070309020205020404" pitchFamily="49" charset="0"/>
                  <a:cs typeface="Courier New" panose="02070309020205020404" pitchFamily="49" charset="0"/>
                </a:rPr>
                <a:t>X2=1</a:t>
              </a:r>
            </a:p>
          </p:txBody>
        </p:sp>
        <p:sp>
          <p:nvSpPr>
            <p:cNvPr id="29" name="TextBox 28">
              <a:extLst>
                <a:ext uri="{FF2B5EF4-FFF2-40B4-BE49-F238E27FC236}">
                  <a16:creationId xmlns:a16="http://schemas.microsoft.com/office/drawing/2014/main" id="{959A9600-9643-4052-8448-1B067638925F}"/>
                </a:ext>
              </a:extLst>
            </p:cNvPr>
            <p:cNvSpPr txBox="1"/>
            <p:nvPr/>
          </p:nvSpPr>
          <p:spPr>
            <a:xfrm>
              <a:off x="9171709" y="4198607"/>
              <a:ext cx="868218" cy="307777"/>
            </a:xfrm>
            <a:prstGeom prst="rect">
              <a:avLst/>
            </a:prstGeom>
            <a:noFill/>
          </p:spPr>
          <p:txBody>
            <a:bodyPr wrap="square" rtlCol="0">
              <a:spAutoFit/>
            </a:bodyPr>
            <a:lstStyle/>
            <a:p>
              <a:r>
                <a:rPr lang="en-IN" sz="1400" dirty="0">
                  <a:latin typeface="Courier New" panose="02070309020205020404" pitchFamily="49" charset="0"/>
                  <a:cs typeface="Courier New" panose="02070309020205020404" pitchFamily="49" charset="0"/>
                </a:rPr>
                <a:t>W3=0.1</a:t>
              </a:r>
            </a:p>
          </p:txBody>
        </p:sp>
        <p:sp>
          <p:nvSpPr>
            <p:cNvPr id="30" name="TextBox 29">
              <a:extLst>
                <a:ext uri="{FF2B5EF4-FFF2-40B4-BE49-F238E27FC236}">
                  <a16:creationId xmlns:a16="http://schemas.microsoft.com/office/drawing/2014/main" id="{A42B019D-6603-4BB8-9EAE-1C6E0FEB44F4}"/>
                </a:ext>
              </a:extLst>
            </p:cNvPr>
            <p:cNvSpPr txBox="1"/>
            <p:nvPr/>
          </p:nvSpPr>
          <p:spPr>
            <a:xfrm>
              <a:off x="8857673" y="3605845"/>
              <a:ext cx="932874" cy="307777"/>
            </a:xfrm>
            <a:prstGeom prst="rect">
              <a:avLst/>
            </a:prstGeom>
            <a:noFill/>
          </p:spPr>
          <p:txBody>
            <a:bodyPr wrap="square" rtlCol="0">
              <a:spAutoFit/>
            </a:bodyPr>
            <a:lstStyle/>
            <a:p>
              <a:r>
                <a:rPr lang="en-IN" sz="1400" dirty="0">
                  <a:latin typeface="Courier New" panose="02070309020205020404" pitchFamily="49" charset="0"/>
                  <a:cs typeface="Courier New" panose="02070309020205020404" pitchFamily="49" charset="0"/>
                </a:rPr>
                <a:t>W2=0.3</a:t>
              </a:r>
            </a:p>
          </p:txBody>
        </p:sp>
        <p:sp>
          <p:nvSpPr>
            <p:cNvPr id="31" name="TextBox 30">
              <a:extLst>
                <a:ext uri="{FF2B5EF4-FFF2-40B4-BE49-F238E27FC236}">
                  <a16:creationId xmlns:a16="http://schemas.microsoft.com/office/drawing/2014/main" id="{9A5EC063-257F-43BD-88D3-474854A7DC1C}"/>
                </a:ext>
              </a:extLst>
            </p:cNvPr>
            <p:cNvSpPr txBox="1"/>
            <p:nvPr/>
          </p:nvSpPr>
          <p:spPr>
            <a:xfrm>
              <a:off x="10703610" y="3249706"/>
              <a:ext cx="683490" cy="307777"/>
            </a:xfrm>
            <a:prstGeom prst="rect">
              <a:avLst/>
            </a:prstGeom>
            <a:noFill/>
          </p:spPr>
          <p:txBody>
            <a:bodyPr wrap="square" rtlCol="0">
              <a:spAutoFit/>
            </a:bodyPr>
            <a:lstStyle/>
            <a:p>
              <a:r>
                <a:rPr lang="en-IN" sz="1400" dirty="0" err="1">
                  <a:latin typeface="Courier New" panose="02070309020205020404" pitchFamily="49" charset="0"/>
                  <a:cs typeface="Courier New" panose="02070309020205020404" pitchFamily="49" charset="0"/>
                </a:rPr>
                <a:t>Yhat</a:t>
              </a:r>
              <a:endParaRPr lang="en-IN" sz="1400" dirty="0">
                <a:latin typeface="Courier New" panose="02070309020205020404" pitchFamily="49" charset="0"/>
                <a:cs typeface="Courier New" panose="02070309020205020404" pitchFamily="49" charset="0"/>
              </a:endParaRPr>
            </a:p>
          </p:txBody>
        </p:sp>
        <p:sp>
          <p:nvSpPr>
            <p:cNvPr id="32" name="TextBox 31">
              <a:extLst>
                <a:ext uri="{FF2B5EF4-FFF2-40B4-BE49-F238E27FC236}">
                  <a16:creationId xmlns:a16="http://schemas.microsoft.com/office/drawing/2014/main" id="{7A1BDF80-C074-4B77-BC38-3E4B9D9FB3BC}"/>
                </a:ext>
              </a:extLst>
            </p:cNvPr>
            <p:cNvSpPr txBox="1"/>
            <p:nvPr/>
          </p:nvSpPr>
          <p:spPr>
            <a:xfrm>
              <a:off x="8174183" y="5519910"/>
              <a:ext cx="683490" cy="307777"/>
            </a:xfrm>
            <a:prstGeom prst="rect">
              <a:avLst/>
            </a:prstGeom>
            <a:noFill/>
          </p:spPr>
          <p:txBody>
            <a:bodyPr wrap="square" rtlCol="0">
              <a:spAutoFit/>
            </a:bodyPr>
            <a:lstStyle/>
            <a:p>
              <a:r>
                <a:rPr lang="en-IN" sz="1400" b="1" dirty="0">
                  <a:latin typeface="Courier New" panose="02070309020205020404" pitchFamily="49" charset="0"/>
                  <a:cs typeface="Courier New" panose="02070309020205020404" pitchFamily="49" charset="0"/>
                </a:rPr>
                <a:t>L1</a:t>
              </a:r>
            </a:p>
          </p:txBody>
        </p:sp>
        <p:sp>
          <p:nvSpPr>
            <p:cNvPr id="33" name="TextBox 32">
              <a:extLst>
                <a:ext uri="{FF2B5EF4-FFF2-40B4-BE49-F238E27FC236}">
                  <a16:creationId xmlns:a16="http://schemas.microsoft.com/office/drawing/2014/main" id="{371911B1-D470-40DB-BFE7-75CF7A0DDBA6}"/>
                </a:ext>
              </a:extLst>
            </p:cNvPr>
            <p:cNvSpPr txBox="1"/>
            <p:nvPr/>
          </p:nvSpPr>
          <p:spPr>
            <a:xfrm>
              <a:off x="10039927" y="5519909"/>
              <a:ext cx="683490" cy="307777"/>
            </a:xfrm>
            <a:prstGeom prst="rect">
              <a:avLst/>
            </a:prstGeom>
            <a:noFill/>
          </p:spPr>
          <p:txBody>
            <a:bodyPr wrap="square" rtlCol="0">
              <a:spAutoFit/>
            </a:bodyPr>
            <a:lstStyle/>
            <a:p>
              <a:r>
                <a:rPr lang="en-IN" sz="1400" b="1" dirty="0">
                  <a:latin typeface="Courier New" panose="02070309020205020404" pitchFamily="49" charset="0"/>
                  <a:cs typeface="Courier New" panose="02070309020205020404" pitchFamily="49" charset="0"/>
                </a:rPr>
                <a:t>L2</a:t>
              </a:r>
            </a:p>
          </p:txBody>
        </p:sp>
        <p:sp>
          <p:nvSpPr>
            <p:cNvPr id="34" name="Arrow: Up 33">
              <a:extLst>
                <a:ext uri="{FF2B5EF4-FFF2-40B4-BE49-F238E27FC236}">
                  <a16:creationId xmlns:a16="http://schemas.microsoft.com/office/drawing/2014/main" id="{60B059B2-C036-467C-9632-7F64A284CFA1}"/>
                </a:ext>
              </a:extLst>
            </p:cNvPr>
            <p:cNvSpPr/>
            <p:nvPr/>
          </p:nvSpPr>
          <p:spPr>
            <a:xfrm>
              <a:off x="8346967" y="4950691"/>
              <a:ext cx="85833" cy="569219"/>
            </a:xfrm>
            <a:prstGeom prst="up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
          <p:nvSpPr>
            <p:cNvPr id="35" name="Arrow: Up 34">
              <a:extLst>
                <a:ext uri="{FF2B5EF4-FFF2-40B4-BE49-F238E27FC236}">
                  <a16:creationId xmlns:a16="http://schemas.microsoft.com/office/drawing/2014/main" id="{D18A5DD6-1751-4424-A2C5-BA0D34A60503}"/>
                </a:ext>
              </a:extLst>
            </p:cNvPr>
            <p:cNvSpPr/>
            <p:nvPr/>
          </p:nvSpPr>
          <p:spPr>
            <a:xfrm>
              <a:off x="10175767" y="4950691"/>
              <a:ext cx="85833" cy="569219"/>
            </a:xfrm>
            <a:prstGeom prst="up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grpSp>
    </p:spTree>
    <p:extLst>
      <p:ext uri="{BB962C8B-B14F-4D97-AF65-F5344CB8AC3E}">
        <p14:creationId xmlns:p14="http://schemas.microsoft.com/office/powerpoint/2010/main" val="22784235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46645" y="841416"/>
            <a:ext cx="7200322" cy="626440"/>
          </a:xfrm>
          <a:prstGeom prst="rect">
            <a:avLst/>
          </a:prstGeom>
        </p:spPr>
        <p:txBody>
          <a:bodyPr vert="horz" wrap="square" lIns="0" tIns="10782" rIns="0" bIns="0" rtlCol="0">
            <a:spAutoFit/>
          </a:bodyPr>
          <a:lstStyle/>
          <a:p>
            <a:pPr marL="7701">
              <a:spcBef>
                <a:spcPts val="85"/>
              </a:spcBef>
            </a:pPr>
            <a:r>
              <a:rPr lang="en-IN" sz="4000" b="1" spc="-73" dirty="0">
                <a:solidFill>
                  <a:srgbClr val="3A3A3A"/>
                </a:solidFill>
                <a:latin typeface="Calibri"/>
                <a:cs typeface="Calibri"/>
              </a:rPr>
              <a:t>Single Layer Neural Network</a:t>
            </a:r>
            <a:endParaRPr lang="en-IN" sz="4000" dirty="0">
              <a:latin typeface="Calibri"/>
              <a:cs typeface="Calibri"/>
            </a:endParaRPr>
          </a:p>
        </p:txBody>
      </p:sp>
      <p:grpSp>
        <p:nvGrpSpPr>
          <p:cNvPr id="2" name="Group 1">
            <a:extLst>
              <a:ext uri="{FF2B5EF4-FFF2-40B4-BE49-F238E27FC236}">
                <a16:creationId xmlns:a16="http://schemas.microsoft.com/office/drawing/2014/main" id="{618EC314-ED81-4168-9444-910673D5E837}"/>
              </a:ext>
            </a:extLst>
          </p:cNvPr>
          <p:cNvGrpSpPr/>
          <p:nvPr/>
        </p:nvGrpSpPr>
        <p:grpSpPr>
          <a:xfrm>
            <a:off x="1146645" y="1968826"/>
            <a:ext cx="10042286" cy="3914737"/>
            <a:chOff x="2428683" y="1710208"/>
            <a:chExt cx="8719608" cy="3223951"/>
          </a:xfrm>
        </p:grpSpPr>
        <p:sp>
          <p:nvSpPr>
            <p:cNvPr id="4" name="object 4"/>
            <p:cNvSpPr/>
            <p:nvPr/>
          </p:nvSpPr>
          <p:spPr>
            <a:xfrm>
              <a:off x="2428683" y="1756225"/>
              <a:ext cx="8387761" cy="3131918"/>
            </a:xfrm>
            <a:prstGeom prst="rect">
              <a:avLst/>
            </a:prstGeom>
            <a:solidFill>
              <a:srgbClr val="1CADE4"/>
            </a:solidFill>
          </p:spPr>
          <p:txBody>
            <a:bodyPr wrap="square" lIns="0" tIns="0" rIns="0" bIns="0" rtlCol="0"/>
            <a:lstStyle/>
            <a:p>
              <a:endParaRPr sz="1092" dirty="0">
                <a:solidFill>
                  <a:srgbClr val="1CADE4"/>
                </a:solidFill>
              </a:endParaRPr>
            </a:p>
          </p:txBody>
        </p:sp>
        <p:sp>
          <p:nvSpPr>
            <p:cNvPr id="5" name="object 5"/>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a:lnSpc>
                  <a:spcPct val="150000"/>
                </a:lnSpc>
              </a:pPr>
              <a:r>
                <a:rPr lang="en-IN" sz="2000" dirty="0">
                  <a:solidFill>
                    <a:schemeClr val="tx1">
                      <a:lumMod val="85000"/>
                      <a:lumOff val="15000"/>
                    </a:schemeClr>
                  </a:solidFill>
                  <a:latin typeface="Courier New" panose="02070309020205020404" pitchFamily="49" charset="0"/>
                  <a:cs typeface="Courier New" panose="02070309020205020404" pitchFamily="49" charset="0"/>
                </a:rPr>
                <a:t>import </a:t>
              </a:r>
              <a:r>
                <a:rPr lang="en-IN" sz="2000" dirty="0" err="1">
                  <a:solidFill>
                    <a:schemeClr val="tx1">
                      <a:lumMod val="85000"/>
                      <a:lumOff val="15000"/>
                    </a:schemeClr>
                  </a:solidFill>
                  <a:latin typeface="Courier New" panose="02070309020205020404" pitchFamily="49" charset="0"/>
                  <a:cs typeface="Courier New" panose="02070309020205020404" pitchFamily="49" charset="0"/>
                </a:rPr>
                <a:t>numpy</a:t>
              </a:r>
              <a:endParaRPr lang="en-IN" sz="2000" dirty="0">
                <a:solidFill>
                  <a:schemeClr val="tx1">
                    <a:lumMod val="85000"/>
                    <a:lumOff val="15000"/>
                  </a:schemeClr>
                </a:solidFill>
                <a:latin typeface="Courier New" panose="02070309020205020404" pitchFamily="49" charset="0"/>
                <a:cs typeface="Courier New" panose="02070309020205020404" pitchFamily="49" charset="0"/>
              </a:endParaRPr>
            </a:p>
            <a:p>
              <a:pPr>
                <a:lnSpc>
                  <a:spcPct val="150000"/>
                </a:lnSpc>
              </a:pPr>
              <a:r>
                <a:rPr lang="en-IN" sz="2000" dirty="0">
                  <a:solidFill>
                    <a:schemeClr val="tx1">
                      <a:lumMod val="85000"/>
                      <a:lumOff val="15000"/>
                    </a:schemeClr>
                  </a:solidFill>
                  <a:latin typeface="Courier New" panose="02070309020205020404" pitchFamily="49" charset="0"/>
                  <a:cs typeface="Courier New" panose="02070309020205020404" pitchFamily="49" charset="0"/>
                </a:rPr>
                <a:t>x=</a:t>
              </a:r>
              <a:r>
                <a:rPr lang="en-IN" sz="2000" dirty="0" err="1">
                  <a:solidFill>
                    <a:schemeClr val="tx1">
                      <a:lumMod val="85000"/>
                      <a:lumOff val="15000"/>
                    </a:schemeClr>
                  </a:solidFill>
                  <a:latin typeface="Courier New" panose="02070309020205020404" pitchFamily="49" charset="0"/>
                  <a:cs typeface="Courier New" panose="02070309020205020404" pitchFamily="49" charset="0"/>
                </a:rPr>
                <a:t>numpy.array</a:t>
              </a:r>
              <a:r>
                <a:rPr lang="en-IN" sz="2000" dirty="0">
                  <a:solidFill>
                    <a:schemeClr val="tx1">
                      <a:lumMod val="85000"/>
                      <a:lumOff val="15000"/>
                    </a:schemeClr>
                  </a:solidFill>
                  <a:latin typeface="Courier New" panose="02070309020205020404" pitchFamily="49" charset="0"/>
                  <a:cs typeface="Courier New" panose="02070309020205020404" pitchFamily="49" charset="0"/>
                </a:rPr>
                <a:t>([1.0,1.0,1.0]).reshape(1,-1)</a:t>
              </a:r>
            </a:p>
            <a:p>
              <a:pPr>
                <a:lnSpc>
                  <a:spcPct val="150000"/>
                </a:lnSpc>
              </a:pPr>
              <a:r>
                <a:rPr lang="en-IN" sz="2000" dirty="0">
                  <a:solidFill>
                    <a:schemeClr val="tx1">
                      <a:lumMod val="85000"/>
                      <a:lumOff val="15000"/>
                    </a:schemeClr>
                  </a:solidFill>
                  <a:latin typeface="Courier New" panose="02070309020205020404" pitchFamily="49" charset="0"/>
                  <a:cs typeface="Courier New" panose="02070309020205020404" pitchFamily="49" charset="0"/>
                </a:rPr>
                <a:t>t=</a:t>
              </a:r>
              <a:r>
                <a:rPr lang="en-IN" sz="2000" dirty="0" err="1">
                  <a:solidFill>
                    <a:schemeClr val="tx1">
                      <a:lumMod val="85000"/>
                      <a:lumOff val="15000"/>
                    </a:schemeClr>
                  </a:solidFill>
                  <a:latin typeface="Courier New" panose="02070309020205020404" pitchFamily="49" charset="0"/>
                  <a:cs typeface="Courier New" panose="02070309020205020404" pitchFamily="49" charset="0"/>
                </a:rPr>
                <a:t>numpy.array</a:t>
              </a:r>
              <a:r>
                <a:rPr lang="en-IN" sz="2000" dirty="0">
                  <a:solidFill>
                    <a:schemeClr val="tx1">
                      <a:lumMod val="85000"/>
                      <a:lumOff val="15000"/>
                    </a:schemeClr>
                  </a:solidFill>
                  <a:latin typeface="Courier New" panose="02070309020205020404" pitchFamily="49" charset="0"/>
                  <a:cs typeface="Courier New" panose="02070309020205020404" pitchFamily="49" charset="0"/>
                </a:rPr>
                <a:t>([30.0])</a:t>
              </a:r>
            </a:p>
            <a:p>
              <a:pPr>
                <a:lnSpc>
                  <a:spcPct val="150000"/>
                </a:lnSpc>
              </a:pPr>
              <a:r>
                <a:rPr lang="en-IN" sz="2000" dirty="0">
                  <a:solidFill>
                    <a:schemeClr val="tx1">
                      <a:lumMod val="85000"/>
                      <a:lumOff val="15000"/>
                    </a:schemeClr>
                  </a:solidFill>
                  <a:latin typeface="Courier New" panose="02070309020205020404" pitchFamily="49" charset="0"/>
                  <a:cs typeface="Courier New" panose="02070309020205020404" pitchFamily="49" charset="0"/>
                </a:rPr>
                <a:t>w=</a:t>
              </a:r>
              <a:r>
                <a:rPr lang="en-IN" sz="2000" dirty="0" err="1">
                  <a:solidFill>
                    <a:schemeClr val="tx1">
                      <a:lumMod val="85000"/>
                      <a:lumOff val="15000"/>
                    </a:schemeClr>
                  </a:solidFill>
                  <a:latin typeface="Courier New" panose="02070309020205020404" pitchFamily="49" charset="0"/>
                  <a:cs typeface="Courier New" panose="02070309020205020404" pitchFamily="49" charset="0"/>
                </a:rPr>
                <a:t>numpy.array</a:t>
              </a:r>
              <a:r>
                <a:rPr lang="en-IN" sz="2000" dirty="0">
                  <a:solidFill>
                    <a:schemeClr val="tx1">
                      <a:lumMod val="85000"/>
                      <a:lumOff val="15000"/>
                    </a:schemeClr>
                  </a:solidFill>
                  <a:latin typeface="Courier New" panose="02070309020205020404" pitchFamily="49" charset="0"/>
                  <a:cs typeface="Courier New" panose="02070309020205020404" pitchFamily="49" charset="0"/>
                </a:rPr>
                <a:t>([0.2,0.3,0.1]).reshape(3,1)</a:t>
              </a:r>
            </a:p>
          </p:txBody>
        </p:sp>
      </p:grpSp>
    </p:spTree>
    <p:extLst>
      <p:ext uri="{BB962C8B-B14F-4D97-AF65-F5344CB8AC3E}">
        <p14:creationId xmlns:p14="http://schemas.microsoft.com/office/powerpoint/2010/main" val="16690573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46645" y="841416"/>
            <a:ext cx="7200322" cy="626440"/>
          </a:xfrm>
          <a:prstGeom prst="rect">
            <a:avLst/>
          </a:prstGeom>
        </p:spPr>
        <p:txBody>
          <a:bodyPr vert="horz" wrap="square" lIns="0" tIns="10782" rIns="0" bIns="0" rtlCol="0">
            <a:spAutoFit/>
          </a:bodyPr>
          <a:lstStyle/>
          <a:p>
            <a:pPr marL="7701">
              <a:spcBef>
                <a:spcPts val="85"/>
              </a:spcBef>
            </a:pPr>
            <a:r>
              <a:rPr lang="en-IN" sz="4000" b="1" spc="-73" dirty="0">
                <a:solidFill>
                  <a:srgbClr val="3A3A3A"/>
                </a:solidFill>
                <a:latin typeface="Calibri"/>
                <a:cs typeface="Calibri"/>
              </a:rPr>
              <a:t>Single Layer Neural Network</a:t>
            </a:r>
            <a:endParaRPr lang="en-IN" sz="4000" dirty="0">
              <a:latin typeface="Calibri"/>
              <a:cs typeface="Calibri"/>
            </a:endParaRPr>
          </a:p>
        </p:txBody>
      </p:sp>
      <p:grpSp>
        <p:nvGrpSpPr>
          <p:cNvPr id="2" name="Group 1">
            <a:extLst>
              <a:ext uri="{FF2B5EF4-FFF2-40B4-BE49-F238E27FC236}">
                <a16:creationId xmlns:a16="http://schemas.microsoft.com/office/drawing/2014/main" id="{618EC314-ED81-4168-9444-910673D5E837}"/>
              </a:ext>
            </a:extLst>
          </p:cNvPr>
          <p:cNvGrpSpPr/>
          <p:nvPr/>
        </p:nvGrpSpPr>
        <p:grpSpPr>
          <a:xfrm>
            <a:off x="1146645" y="1736436"/>
            <a:ext cx="10042286" cy="4553528"/>
            <a:chOff x="2428683" y="1710208"/>
            <a:chExt cx="8719608" cy="3223951"/>
          </a:xfrm>
        </p:grpSpPr>
        <p:sp>
          <p:nvSpPr>
            <p:cNvPr id="4" name="object 4"/>
            <p:cNvSpPr/>
            <p:nvPr/>
          </p:nvSpPr>
          <p:spPr>
            <a:xfrm>
              <a:off x="2428683" y="1756225"/>
              <a:ext cx="8387761" cy="3131918"/>
            </a:xfrm>
            <a:prstGeom prst="rect">
              <a:avLst/>
            </a:prstGeom>
            <a:solidFill>
              <a:srgbClr val="1CADE4"/>
            </a:solidFill>
          </p:spPr>
          <p:txBody>
            <a:bodyPr wrap="square" lIns="0" tIns="0" rIns="0" bIns="0" rtlCol="0"/>
            <a:lstStyle/>
            <a:p>
              <a:endParaRPr sz="1092" dirty="0">
                <a:solidFill>
                  <a:srgbClr val="1CADE4"/>
                </a:solidFill>
              </a:endParaRPr>
            </a:p>
          </p:txBody>
        </p:sp>
        <p:sp>
          <p:nvSpPr>
            <p:cNvPr id="5" name="object 5"/>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a:lnSpc>
                  <a:spcPct val="150000"/>
                </a:lnSpc>
              </a:pPr>
              <a:r>
                <a:rPr lang="en-US" sz="1900" dirty="0">
                  <a:solidFill>
                    <a:schemeClr val="tx1">
                      <a:lumMod val="85000"/>
                      <a:lumOff val="15000"/>
                    </a:schemeClr>
                  </a:solidFill>
                  <a:latin typeface="Courier New" panose="02070309020205020404" pitchFamily="49" charset="0"/>
                  <a:cs typeface="Courier New" panose="02070309020205020404" pitchFamily="49" charset="0"/>
                </a:rPr>
                <a:t>for </a:t>
              </a:r>
              <a:r>
                <a:rPr lang="en-US" sz="1900" dirty="0" err="1">
                  <a:solidFill>
                    <a:schemeClr val="tx1">
                      <a:lumMod val="85000"/>
                      <a:lumOff val="15000"/>
                    </a:schemeClr>
                  </a:solidFill>
                  <a:latin typeface="Courier New" panose="02070309020205020404" pitchFamily="49" charset="0"/>
                  <a:cs typeface="Courier New" panose="02070309020205020404" pitchFamily="49" charset="0"/>
                </a:rPr>
                <a:t>i</a:t>
              </a:r>
              <a:r>
                <a:rPr lang="en-US" sz="1900" dirty="0">
                  <a:solidFill>
                    <a:schemeClr val="tx1">
                      <a:lumMod val="85000"/>
                      <a:lumOff val="15000"/>
                    </a:schemeClr>
                  </a:solidFill>
                  <a:latin typeface="Courier New" panose="02070309020205020404" pitchFamily="49" charset="0"/>
                  <a:cs typeface="Courier New" panose="02070309020205020404" pitchFamily="49" charset="0"/>
                </a:rPr>
                <a:t> in range(30):</a:t>
              </a:r>
            </a:p>
            <a:p>
              <a:pPr>
                <a:lnSpc>
                  <a:spcPct val="150000"/>
                </a:lnSpc>
              </a:pPr>
              <a:r>
                <a:rPr lang="en-US" sz="1900" dirty="0">
                  <a:solidFill>
                    <a:schemeClr val="tx1">
                      <a:lumMod val="85000"/>
                      <a:lumOff val="15000"/>
                    </a:schemeClr>
                  </a:solidFill>
                  <a:latin typeface="Courier New" panose="02070309020205020404" pitchFamily="49" charset="0"/>
                  <a:cs typeface="Courier New" panose="02070309020205020404" pitchFamily="49" charset="0"/>
                </a:rPr>
                <a:t>    l1=x #loading the data into the network - input layer</a:t>
              </a:r>
            </a:p>
            <a:p>
              <a:pPr>
                <a:lnSpc>
                  <a:spcPct val="150000"/>
                </a:lnSpc>
              </a:pPr>
              <a:r>
                <a:rPr lang="en-US" sz="1900" dirty="0">
                  <a:solidFill>
                    <a:schemeClr val="tx1">
                      <a:lumMod val="85000"/>
                      <a:lumOff val="15000"/>
                    </a:schemeClr>
                  </a:solidFill>
                  <a:latin typeface="Courier New" panose="02070309020205020404" pitchFamily="49" charset="0"/>
                  <a:cs typeface="Courier New" panose="02070309020205020404" pitchFamily="49" charset="0"/>
                </a:rPr>
                <a:t>	 #weighted sum of inputs from l1 layer &amp; weights    </a:t>
              </a:r>
            </a:p>
            <a:p>
              <a:pPr>
                <a:lnSpc>
                  <a:spcPct val="150000"/>
                </a:lnSpc>
              </a:pPr>
              <a:r>
                <a:rPr lang="en-US" sz="1900" dirty="0">
                  <a:solidFill>
                    <a:schemeClr val="tx1">
                      <a:lumMod val="85000"/>
                      <a:lumOff val="15000"/>
                    </a:schemeClr>
                  </a:solidFill>
                  <a:latin typeface="Courier New" panose="02070309020205020404" pitchFamily="49" charset="0"/>
                  <a:cs typeface="Courier New" panose="02070309020205020404" pitchFamily="49" charset="0"/>
                </a:rPr>
                <a:t>	 z=numpy.dot(l1,w) </a:t>
              </a:r>
            </a:p>
            <a:p>
              <a:pPr>
                <a:lnSpc>
                  <a:spcPct val="150000"/>
                </a:lnSpc>
              </a:pPr>
              <a:r>
                <a:rPr lang="en-US" sz="1900" dirty="0">
                  <a:solidFill>
                    <a:schemeClr val="tx1">
                      <a:lumMod val="85000"/>
                      <a:lumOff val="15000"/>
                    </a:schemeClr>
                  </a:solidFill>
                  <a:latin typeface="Courier New" panose="02070309020205020404" pitchFamily="49" charset="0"/>
                  <a:cs typeface="Courier New" panose="02070309020205020404" pitchFamily="49" charset="0"/>
                </a:rPr>
                <a:t> 	 l2=2*z #activation function</a:t>
              </a:r>
            </a:p>
            <a:p>
              <a:pPr>
                <a:lnSpc>
                  <a:spcPct val="150000"/>
                </a:lnSpc>
              </a:pPr>
              <a:r>
                <a:rPr lang="en-US" sz="1900" dirty="0">
                  <a:solidFill>
                    <a:schemeClr val="tx1">
                      <a:lumMod val="85000"/>
                      <a:lumOff val="15000"/>
                    </a:schemeClr>
                  </a:solidFill>
                  <a:latin typeface="Courier New" panose="02070309020205020404" pitchFamily="49" charset="0"/>
                  <a:cs typeface="Courier New" panose="02070309020205020404" pitchFamily="49" charset="0"/>
                </a:rPr>
                <a:t>    #GDA - </a:t>
              </a:r>
              <a:r>
                <a:rPr lang="en-US" sz="1900" dirty="0" err="1">
                  <a:solidFill>
                    <a:schemeClr val="tx1">
                      <a:lumMod val="85000"/>
                      <a:lumOff val="15000"/>
                    </a:schemeClr>
                  </a:solidFill>
                  <a:latin typeface="Courier New" panose="02070309020205020404" pitchFamily="49" charset="0"/>
                  <a:cs typeface="Courier New" panose="02070309020205020404" pitchFamily="49" charset="0"/>
                </a:rPr>
                <a:t>wn</a:t>
              </a:r>
              <a:r>
                <a:rPr lang="en-US" sz="1900" dirty="0">
                  <a:solidFill>
                    <a:schemeClr val="tx1">
                      <a:lumMod val="85000"/>
                      <a:lumOff val="15000"/>
                    </a:schemeClr>
                  </a:solidFill>
                  <a:latin typeface="Courier New" panose="02070309020205020404" pitchFamily="49" charset="0"/>
                  <a:cs typeface="Courier New" panose="02070309020205020404" pitchFamily="49" charset="0"/>
                </a:rPr>
                <a:t>=w-LR*</a:t>
              </a:r>
              <a:r>
                <a:rPr lang="en-US" sz="1900" dirty="0" err="1">
                  <a:solidFill>
                    <a:schemeClr val="tx1">
                      <a:lumMod val="85000"/>
                      <a:lumOff val="15000"/>
                    </a:schemeClr>
                  </a:solidFill>
                  <a:latin typeface="Courier New" panose="02070309020205020404" pitchFamily="49" charset="0"/>
                  <a:cs typeface="Courier New" panose="02070309020205020404" pitchFamily="49" charset="0"/>
                </a:rPr>
                <a:t>dj</a:t>
              </a:r>
              <a:r>
                <a:rPr lang="en-US" sz="1900" dirty="0">
                  <a:solidFill>
                    <a:schemeClr val="tx1">
                      <a:lumMod val="85000"/>
                      <a:lumOff val="15000"/>
                    </a:schemeClr>
                  </a:solidFill>
                  <a:latin typeface="Courier New" panose="02070309020205020404" pitchFamily="49" charset="0"/>
                  <a:cs typeface="Courier New" panose="02070309020205020404" pitchFamily="49" charset="0"/>
                </a:rPr>
                <a:t>/</a:t>
              </a:r>
              <a:r>
                <a:rPr lang="en-US" sz="1900" dirty="0" err="1">
                  <a:solidFill>
                    <a:schemeClr val="tx1">
                      <a:lumMod val="85000"/>
                      <a:lumOff val="15000"/>
                    </a:schemeClr>
                  </a:solidFill>
                  <a:latin typeface="Courier New" panose="02070309020205020404" pitchFamily="49" charset="0"/>
                  <a:cs typeface="Courier New" panose="02070309020205020404" pitchFamily="49" charset="0"/>
                </a:rPr>
                <a:t>dw</a:t>
              </a:r>
              <a:endParaRPr lang="en-US" sz="1900" dirty="0">
                <a:solidFill>
                  <a:schemeClr val="tx1">
                    <a:lumMod val="85000"/>
                    <a:lumOff val="15000"/>
                  </a:schemeClr>
                </a:solidFill>
                <a:latin typeface="Courier New" panose="02070309020205020404" pitchFamily="49" charset="0"/>
                <a:cs typeface="Courier New" panose="02070309020205020404" pitchFamily="49" charset="0"/>
              </a:endParaRPr>
            </a:p>
            <a:p>
              <a:pPr>
                <a:lnSpc>
                  <a:spcPct val="150000"/>
                </a:lnSpc>
              </a:pPr>
              <a:r>
                <a:rPr lang="en-US" sz="1900" dirty="0">
                  <a:solidFill>
                    <a:schemeClr val="tx1">
                      <a:lumMod val="85000"/>
                      <a:lumOff val="15000"/>
                    </a:schemeClr>
                  </a:solidFill>
                  <a:latin typeface="Courier New" panose="02070309020205020404" pitchFamily="49" charset="0"/>
                  <a:cs typeface="Courier New" panose="02070309020205020404" pitchFamily="49" charset="0"/>
                </a:rPr>
                <a:t>    </a:t>
              </a:r>
              <a:r>
                <a:rPr lang="en-US" sz="1900" dirty="0" err="1">
                  <a:solidFill>
                    <a:schemeClr val="tx1">
                      <a:lumMod val="85000"/>
                      <a:lumOff val="15000"/>
                    </a:schemeClr>
                  </a:solidFill>
                  <a:latin typeface="Courier New" panose="02070309020205020404" pitchFamily="49" charset="0"/>
                  <a:cs typeface="Courier New" panose="02070309020205020404" pitchFamily="49" charset="0"/>
                </a:rPr>
                <a:t>djdw</a:t>
              </a:r>
              <a:r>
                <a:rPr lang="en-US" sz="1900" dirty="0">
                  <a:solidFill>
                    <a:schemeClr val="tx1">
                      <a:lumMod val="85000"/>
                      <a:lumOff val="15000"/>
                    </a:schemeClr>
                  </a:solidFill>
                  <a:latin typeface="Courier New" panose="02070309020205020404" pitchFamily="49" charset="0"/>
                  <a:cs typeface="Courier New" panose="02070309020205020404" pitchFamily="49" charset="0"/>
                </a:rPr>
                <a:t>=(l2-t)*2*l1</a:t>
              </a:r>
            </a:p>
            <a:p>
              <a:pPr>
                <a:lnSpc>
                  <a:spcPct val="150000"/>
                </a:lnSpc>
              </a:pPr>
              <a:r>
                <a:rPr lang="en-US" sz="1900" dirty="0">
                  <a:solidFill>
                    <a:schemeClr val="tx1">
                      <a:lumMod val="85000"/>
                      <a:lumOff val="15000"/>
                    </a:schemeClr>
                  </a:solidFill>
                  <a:latin typeface="Courier New" panose="02070309020205020404" pitchFamily="49" charset="0"/>
                  <a:cs typeface="Courier New" panose="02070309020205020404" pitchFamily="49" charset="0"/>
                </a:rPr>
                <a:t>    w=w-0.01*</a:t>
              </a:r>
              <a:r>
                <a:rPr lang="en-US" sz="1900" dirty="0" err="1">
                  <a:solidFill>
                    <a:schemeClr val="tx1">
                      <a:lumMod val="85000"/>
                      <a:lumOff val="15000"/>
                    </a:schemeClr>
                  </a:solidFill>
                  <a:latin typeface="Courier New" panose="02070309020205020404" pitchFamily="49" charset="0"/>
                  <a:cs typeface="Courier New" panose="02070309020205020404" pitchFamily="49" charset="0"/>
                </a:rPr>
                <a:t>djdw.T</a:t>
              </a:r>
              <a:endParaRPr lang="en-US" sz="1900" dirty="0">
                <a:solidFill>
                  <a:schemeClr val="tx1">
                    <a:lumMod val="85000"/>
                    <a:lumOff val="15000"/>
                  </a:schemeClr>
                </a:solidFill>
                <a:latin typeface="Courier New" panose="02070309020205020404" pitchFamily="49" charset="0"/>
                <a:cs typeface="Courier New" panose="02070309020205020404" pitchFamily="49" charset="0"/>
              </a:endParaRPr>
            </a:p>
            <a:p>
              <a:pPr>
                <a:lnSpc>
                  <a:spcPct val="150000"/>
                </a:lnSpc>
              </a:pPr>
              <a:r>
                <a:rPr lang="en-US" sz="1900" dirty="0">
                  <a:solidFill>
                    <a:schemeClr val="tx1">
                      <a:lumMod val="85000"/>
                      <a:lumOff val="15000"/>
                    </a:schemeClr>
                  </a:solidFill>
                  <a:latin typeface="Courier New" panose="02070309020205020404" pitchFamily="49" charset="0"/>
                  <a:cs typeface="Courier New" panose="02070309020205020404" pitchFamily="49" charset="0"/>
                </a:rPr>
                <a:t>    print(l2)</a:t>
              </a:r>
            </a:p>
            <a:p>
              <a:pPr>
                <a:lnSpc>
                  <a:spcPct val="150000"/>
                </a:lnSpc>
              </a:pPr>
              <a:r>
                <a:rPr lang="en-US" sz="1900" dirty="0">
                  <a:solidFill>
                    <a:schemeClr val="tx1">
                      <a:lumMod val="85000"/>
                      <a:lumOff val="15000"/>
                    </a:schemeClr>
                  </a:solidFill>
                  <a:latin typeface="Courier New" panose="02070309020205020404" pitchFamily="49" charset="0"/>
                  <a:cs typeface="Courier New" panose="02070309020205020404" pitchFamily="49" charset="0"/>
                </a:rPr>
                <a:t>print(w)</a:t>
              </a:r>
            </a:p>
            <a:p>
              <a:pPr>
                <a:lnSpc>
                  <a:spcPct val="150000"/>
                </a:lnSpc>
              </a:pPr>
              <a:endParaRPr lang="en-US" sz="1900" dirty="0">
                <a:solidFill>
                  <a:schemeClr val="tx1">
                    <a:lumMod val="85000"/>
                    <a:lumOff val="15000"/>
                  </a:schemeClr>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11382413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B821C225-5C4D-4168-90AF-3D263D72CBA2}"/>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14" name="Freeform 16">
            <a:extLst>
              <a:ext uri="{FF2B5EF4-FFF2-40B4-BE49-F238E27FC236}">
                <a16:creationId xmlns:a16="http://schemas.microsoft.com/office/drawing/2014/main" id="{A10C41F2-1746-4431-9B52-B9F147A896B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custGeom>
            <a:avLst/>
            <a:gdLst>
              <a:gd name="connsiteX0" fmla="*/ 0 w 3096136"/>
              <a:gd name="connsiteY0" fmla="*/ 0 h 5856137"/>
              <a:gd name="connsiteX1" fmla="*/ 3096136 w 3096136"/>
              <a:gd name="connsiteY1" fmla="*/ 0 h 5856137"/>
              <a:gd name="connsiteX2" fmla="*/ 3096136 w 3096136"/>
              <a:gd name="connsiteY2" fmla="*/ 5856137 h 5856137"/>
              <a:gd name="connsiteX3" fmla="*/ 0 w 3096136"/>
              <a:gd name="connsiteY3" fmla="*/ 5856137 h 5856137"/>
            </a:gdLst>
            <a:ahLst/>
            <a:cxnLst>
              <a:cxn ang="0">
                <a:pos x="connsiteX0" y="connsiteY0"/>
              </a:cxn>
              <a:cxn ang="0">
                <a:pos x="connsiteX1" y="connsiteY1"/>
              </a:cxn>
              <a:cxn ang="0">
                <a:pos x="connsiteX2" y="connsiteY2"/>
              </a:cxn>
              <a:cxn ang="0">
                <a:pos x="connsiteX3" y="connsiteY3"/>
              </a:cxn>
            </a:cxnLst>
            <a:rect l="l" t="t" r="r" b="b"/>
            <a:pathLst>
              <a:path w="3096136" h="5856137">
                <a:moveTo>
                  <a:pt x="0" y="0"/>
                </a:moveTo>
                <a:lnTo>
                  <a:pt x="3096136" y="0"/>
                </a:lnTo>
                <a:lnTo>
                  <a:pt x="3096136" y="5856137"/>
                </a:lnTo>
                <a:lnTo>
                  <a:pt x="0" y="585613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sp>
        <p:nvSpPr>
          <p:cNvPr id="16" name="Rectangle 15">
            <a:extLst>
              <a:ext uri="{FF2B5EF4-FFF2-40B4-BE49-F238E27FC236}">
                <a16:creationId xmlns:a16="http://schemas.microsoft.com/office/drawing/2014/main" id="{7984928E-D694-4849-BBAD-D7C7DC40547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4020" y="643461"/>
            <a:ext cx="7654513" cy="55710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8" name="Freeform 18">
            <a:extLst>
              <a:ext uri="{FF2B5EF4-FFF2-40B4-BE49-F238E27FC236}">
                <a16:creationId xmlns:a16="http://schemas.microsoft.com/office/drawing/2014/main" id="{A24A153C-9BEC-46E7-9AA4-DFC65A2B1A8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400" y="1910808"/>
            <a:ext cx="5571069" cy="3036377"/>
          </a:xfrm>
          <a:custGeom>
            <a:avLst/>
            <a:gdLst>
              <a:gd name="connsiteX0" fmla="*/ 5215514 w 5851096"/>
              <a:gd name="connsiteY0" fmla="*/ 659222 h 3089525"/>
              <a:gd name="connsiteX1" fmla="*/ 5783878 w 5851096"/>
              <a:gd name="connsiteY1" fmla="*/ 1223782 h 3089525"/>
              <a:gd name="connsiteX2" fmla="*/ 5215514 w 5851096"/>
              <a:gd name="connsiteY2" fmla="*/ 659222 h 3089525"/>
              <a:gd name="connsiteX3" fmla="*/ 5215514 w 5851096"/>
              <a:gd name="connsiteY3" fmla="*/ 2417442 h 3089525"/>
              <a:gd name="connsiteX4" fmla="*/ 5783878 w 5851096"/>
              <a:gd name="connsiteY4" fmla="*/ 2982001 h 3089525"/>
              <a:gd name="connsiteX5" fmla="*/ 5215514 w 5851096"/>
              <a:gd name="connsiteY5" fmla="*/ 2417442 h 3089525"/>
              <a:gd name="connsiteX6" fmla="*/ 5215512 w 5851096"/>
              <a:gd name="connsiteY6" fmla="*/ 2107862 h 3089525"/>
              <a:gd name="connsiteX7" fmla="*/ 5783876 w 5851096"/>
              <a:gd name="connsiteY7" fmla="*/ 1547735 h 3089525"/>
              <a:gd name="connsiteX8" fmla="*/ 5215512 w 5851096"/>
              <a:gd name="connsiteY8" fmla="*/ 2107862 h 3089525"/>
              <a:gd name="connsiteX9" fmla="*/ 5065535 w 5851096"/>
              <a:gd name="connsiteY9" fmla="*/ 521483 h 3089525"/>
              <a:gd name="connsiteX10" fmla="*/ 5066157 w 5851096"/>
              <a:gd name="connsiteY10" fmla="*/ 509629 h 3089525"/>
              <a:gd name="connsiteX11" fmla="*/ 5066678 w 5851096"/>
              <a:gd name="connsiteY11" fmla="*/ 509663 h 3089525"/>
              <a:gd name="connsiteX12" fmla="*/ 5066705 w 5851096"/>
              <a:gd name="connsiteY12" fmla="*/ 509151 h 3089525"/>
              <a:gd name="connsiteX13" fmla="*/ 5084580 w 5851096"/>
              <a:gd name="connsiteY13" fmla="*/ 510833 h 3089525"/>
              <a:gd name="connsiteX14" fmla="*/ 5184444 w 5851096"/>
              <a:gd name="connsiteY14" fmla="*/ 520226 h 3089525"/>
              <a:gd name="connsiteX15" fmla="*/ 5201405 w 5851096"/>
              <a:gd name="connsiteY15" fmla="*/ 521820 h 3089525"/>
              <a:gd name="connsiteX16" fmla="*/ 5201527 w 5851096"/>
              <a:gd name="connsiteY16" fmla="*/ 523010 h 3089525"/>
              <a:gd name="connsiteX17" fmla="*/ 5841311 w 5851096"/>
              <a:gd name="connsiteY17" fmla="*/ 983324 h 3089525"/>
              <a:gd name="connsiteX18" fmla="*/ 5851096 w 5851096"/>
              <a:gd name="connsiteY18" fmla="*/ 1006985 h 3089525"/>
              <a:gd name="connsiteX19" fmla="*/ 5851096 w 5851096"/>
              <a:gd name="connsiteY19" fmla="*/ 1366179 h 3089525"/>
              <a:gd name="connsiteX20" fmla="*/ 5814952 w 5851096"/>
              <a:gd name="connsiteY20" fmla="*/ 1362779 h 3089525"/>
              <a:gd name="connsiteX21" fmla="*/ 5797987 w 5851096"/>
              <a:gd name="connsiteY21" fmla="*/ 1361184 h 3089525"/>
              <a:gd name="connsiteX22" fmla="*/ 5797866 w 5851096"/>
              <a:gd name="connsiteY22" fmla="*/ 1359994 h 3089525"/>
              <a:gd name="connsiteX23" fmla="*/ 5075873 w 5851096"/>
              <a:gd name="connsiteY23" fmla="*/ 641878 h 3089525"/>
              <a:gd name="connsiteX24" fmla="*/ 5075344 w 5851096"/>
              <a:gd name="connsiteY24" fmla="*/ 641812 h 3089525"/>
              <a:gd name="connsiteX25" fmla="*/ 5074781 w 5851096"/>
              <a:gd name="connsiteY25" fmla="*/ 634895 h 3089525"/>
              <a:gd name="connsiteX26" fmla="*/ 5066970 w 5851096"/>
              <a:gd name="connsiteY26" fmla="*/ 539073 h 3089525"/>
              <a:gd name="connsiteX27" fmla="*/ 5065535 w 5851096"/>
              <a:gd name="connsiteY27" fmla="*/ 521483 h 3089525"/>
              <a:gd name="connsiteX28" fmla="*/ 5065535 w 5851096"/>
              <a:gd name="connsiteY28" fmla="*/ 2279702 h 3089525"/>
              <a:gd name="connsiteX29" fmla="*/ 5066157 w 5851096"/>
              <a:gd name="connsiteY29" fmla="*/ 2267848 h 3089525"/>
              <a:gd name="connsiteX30" fmla="*/ 5066678 w 5851096"/>
              <a:gd name="connsiteY30" fmla="*/ 2267882 h 3089525"/>
              <a:gd name="connsiteX31" fmla="*/ 5066705 w 5851096"/>
              <a:gd name="connsiteY31" fmla="*/ 2267371 h 3089525"/>
              <a:gd name="connsiteX32" fmla="*/ 5084580 w 5851096"/>
              <a:gd name="connsiteY32" fmla="*/ 2269052 h 3089525"/>
              <a:gd name="connsiteX33" fmla="*/ 5184444 w 5851096"/>
              <a:gd name="connsiteY33" fmla="*/ 2278445 h 3089525"/>
              <a:gd name="connsiteX34" fmla="*/ 5201405 w 5851096"/>
              <a:gd name="connsiteY34" fmla="*/ 2280040 h 3089525"/>
              <a:gd name="connsiteX35" fmla="*/ 5201527 w 5851096"/>
              <a:gd name="connsiteY35" fmla="*/ 2281230 h 3089525"/>
              <a:gd name="connsiteX36" fmla="*/ 5841311 w 5851096"/>
              <a:gd name="connsiteY36" fmla="*/ 2741544 h 3089525"/>
              <a:gd name="connsiteX37" fmla="*/ 5851096 w 5851096"/>
              <a:gd name="connsiteY37" fmla="*/ 2765204 h 3089525"/>
              <a:gd name="connsiteX38" fmla="*/ 5851096 w 5851096"/>
              <a:gd name="connsiteY38" fmla="*/ 3089525 h 3089525"/>
              <a:gd name="connsiteX39" fmla="*/ 5680952 w 5851096"/>
              <a:gd name="connsiteY39" fmla="*/ 3089525 h 3089525"/>
              <a:gd name="connsiteX40" fmla="*/ 5661219 w 5851096"/>
              <a:gd name="connsiteY40" fmla="*/ 3084683 h 3089525"/>
              <a:gd name="connsiteX41" fmla="*/ 5075873 w 5851096"/>
              <a:gd name="connsiteY41" fmla="*/ 2400097 h 3089525"/>
              <a:gd name="connsiteX42" fmla="*/ 5075344 w 5851096"/>
              <a:gd name="connsiteY42" fmla="*/ 2400032 h 3089525"/>
              <a:gd name="connsiteX43" fmla="*/ 5074781 w 5851096"/>
              <a:gd name="connsiteY43" fmla="*/ 2393114 h 3089525"/>
              <a:gd name="connsiteX44" fmla="*/ 5066970 w 5851096"/>
              <a:gd name="connsiteY44" fmla="*/ 2297292 h 3089525"/>
              <a:gd name="connsiteX45" fmla="*/ 5065535 w 5851096"/>
              <a:gd name="connsiteY45" fmla="*/ 2279702 h 3089525"/>
              <a:gd name="connsiteX46" fmla="*/ 5065533 w 5851096"/>
              <a:gd name="connsiteY46" fmla="*/ 486299 h 3089525"/>
              <a:gd name="connsiteX47" fmla="*/ 5066968 w 5851096"/>
              <a:gd name="connsiteY47" fmla="*/ 468842 h 3089525"/>
              <a:gd name="connsiteX48" fmla="*/ 5074776 w 5851096"/>
              <a:gd name="connsiteY48" fmla="*/ 373792 h 3089525"/>
              <a:gd name="connsiteX49" fmla="*/ 5075341 w 5851096"/>
              <a:gd name="connsiteY49" fmla="*/ 366915 h 3089525"/>
              <a:gd name="connsiteX50" fmla="*/ 5075869 w 5851096"/>
              <a:gd name="connsiteY50" fmla="*/ 366850 h 3089525"/>
              <a:gd name="connsiteX51" fmla="*/ 5163966 w 5851096"/>
              <a:gd name="connsiteY51" fmla="*/ 100280 h 3089525"/>
              <a:gd name="connsiteX52" fmla="*/ 5229488 w 5851096"/>
              <a:gd name="connsiteY52" fmla="*/ 0 h 3089525"/>
              <a:gd name="connsiteX53" fmla="*/ 5405629 w 5851096"/>
              <a:gd name="connsiteY53" fmla="*/ 0 h 3089525"/>
              <a:gd name="connsiteX54" fmla="*/ 5334254 w 5851096"/>
              <a:gd name="connsiteY54" fmla="*/ 79433 h 3089525"/>
              <a:gd name="connsiteX55" fmla="*/ 5215512 w 5851096"/>
              <a:gd name="connsiteY55" fmla="*/ 349642 h 3089525"/>
              <a:gd name="connsiteX56" fmla="*/ 5674730 w 5851096"/>
              <a:gd name="connsiteY56" fmla="*/ 45955 h 3089525"/>
              <a:gd name="connsiteX57" fmla="*/ 5697983 w 5851096"/>
              <a:gd name="connsiteY57" fmla="*/ 0 h 3089525"/>
              <a:gd name="connsiteX58" fmla="*/ 5851096 w 5851096"/>
              <a:gd name="connsiteY58" fmla="*/ 0 h 3089525"/>
              <a:gd name="connsiteX59" fmla="*/ 5851096 w 5851096"/>
              <a:gd name="connsiteY59" fmla="*/ 4349 h 3089525"/>
              <a:gd name="connsiteX60" fmla="*/ 5799246 w 5851096"/>
              <a:gd name="connsiteY60" fmla="*/ 99096 h 3089525"/>
              <a:gd name="connsiteX61" fmla="*/ 5201524 w 5851096"/>
              <a:gd name="connsiteY61" fmla="*/ 484784 h 3089525"/>
              <a:gd name="connsiteX62" fmla="*/ 5201403 w 5851096"/>
              <a:gd name="connsiteY62" fmla="*/ 485964 h 3089525"/>
              <a:gd name="connsiteX63" fmla="*/ 5184438 w 5851096"/>
              <a:gd name="connsiteY63" fmla="*/ 487548 h 3089525"/>
              <a:gd name="connsiteX64" fmla="*/ 5084610 w 5851096"/>
              <a:gd name="connsiteY64" fmla="*/ 496864 h 3089525"/>
              <a:gd name="connsiteX65" fmla="*/ 5066703 w 5851096"/>
              <a:gd name="connsiteY65" fmla="*/ 498535 h 3089525"/>
              <a:gd name="connsiteX66" fmla="*/ 5066676 w 5851096"/>
              <a:gd name="connsiteY66" fmla="*/ 498027 h 3089525"/>
              <a:gd name="connsiteX67" fmla="*/ 5066154 w 5851096"/>
              <a:gd name="connsiteY67" fmla="*/ 498061 h 3089525"/>
              <a:gd name="connsiteX68" fmla="*/ 5065533 w 5851096"/>
              <a:gd name="connsiteY68" fmla="*/ 486299 h 3089525"/>
              <a:gd name="connsiteX69" fmla="*/ 5065533 w 5851096"/>
              <a:gd name="connsiteY69" fmla="*/ 2244520 h 3089525"/>
              <a:gd name="connsiteX70" fmla="*/ 5066968 w 5851096"/>
              <a:gd name="connsiteY70" fmla="*/ 2227062 h 3089525"/>
              <a:gd name="connsiteX71" fmla="*/ 5074776 w 5851096"/>
              <a:gd name="connsiteY71" fmla="*/ 2132012 h 3089525"/>
              <a:gd name="connsiteX72" fmla="*/ 5075341 w 5851096"/>
              <a:gd name="connsiteY72" fmla="*/ 2125135 h 3089525"/>
              <a:gd name="connsiteX73" fmla="*/ 5075869 w 5851096"/>
              <a:gd name="connsiteY73" fmla="*/ 2125070 h 3089525"/>
              <a:gd name="connsiteX74" fmla="*/ 5797863 w 5851096"/>
              <a:gd name="connsiteY74" fmla="*/ 1412593 h 3089525"/>
              <a:gd name="connsiteX75" fmla="*/ 5797985 w 5851096"/>
              <a:gd name="connsiteY75" fmla="*/ 1411413 h 3089525"/>
              <a:gd name="connsiteX76" fmla="*/ 5814946 w 5851096"/>
              <a:gd name="connsiteY76" fmla="*/ 1409830 h 3089525"/>
              <a:gd name="connsiteX77" fmla="*/ 5851096 w 5851096"/>
              <a:gd name="connsiteY77" fmla="*/ 1406457 h 3089525"/>
              <a:gd name="connsiteX78" fmla="*/ 5851096 w 5851096"/>
              <a:gd name="connsiteY78" fmla="*/ 1762823 h 3089525"/>
              <a:gd name="connsiteX79" fmla="*/ 5841309 w 5851096"/>
              <a:gd name="connsiteY79" fmla="*/ 1786304 h 3089525"/>
              <a:gd name="connsiteX80" fmla="*/ 5201524 w 5851096"/>
              <a:gd name="connsiteY80" fmla="*/ 2243004 h 3089525"/>
              <a:gd name="connsiteX81" fmla="*/ 5201403 w 5851096"/>
              <a:gd name="connsiteY81" fmla="*/ 2244184 h 3089525"/>
              <a:gd name="connsiteX82" fmla="*/ 5184438 w 5851096"/>
              <a:gd name="connsiteY82" fmla="*/ 2245767 h 3089525"/>
              <a:gd name="connsiteX83" fmla="*/ 5084610 w 5851096"/>
              <a:gd name="connsiteY83" fmla="*/ 2255084 h 3089525"/>
              <a:gd name="connsiteX84" fmla="*/ 5066703 w 5851096"/>
              <a:gd name="connsiteY84" fmla="*/ 2256755 h 3089525"/>
              <a:gd name="connsiteX85" fmla="*/ 5066676 w 5851096"/>
              <a:gd name="connsiteY85" fmla="*/ 2256246 h 3089525"/>
              <a:gd name="connsiteX86" fmla="*/ 5066154 w 5851096"/>
              <a:gd name="connsiteY86" fmla="*/ 2256280 h 3089525"/>
              <a:gd name="connsiteX87" fmla="*/ 5065533 w 5851096"/>
              <a:gd name="connsiteY87" fmla="*/ 2244520 h 3089525"/>
              <a:gd name="connsiteX88" fmla="*/ 4325732 w 5851096"/>
              <a:gd name="connsiteY88" fmla="*/ 1223782 h 3089525"/>
              <a:gd name="connsiteX89" fmla="*/ 4894096 w 5851096"/>
              <a:gd name="connsiteY89" fmla="*/ 659222 h 3089525"/>
              <a:gd name="connsiteX90" fmla="*/ 4325732 w 5851096"/>
              <a:gd name="connsiteY90" fmla="*/ 1223782 h 3089525"/>
              <a:gd name="connsiteX91" fmla="*/ 4325732 w 5851096"/>
              <a:gd name="connsiteY91" fmla="*/ 1547735 h 3089525"/>
              <a:gd name="connsiteX92" fmla="*/ 4894096 w 5851096"/>
              <a:gd name="connsiteY92" fmla="*/ 2107862 h 3089525"/>
              <a:gd name="connsiteX93" fmla="*/ 4325732 w 5851096"/>
              <a:gd name="connsiteY93" fmla="*/ 1547735 h 3089525"/>
              <a:gd name="connsiteX94" fmla="*/ 4325732 w 5851096"/>
              <a:gd name="connsiteY94" fmla="*/ 2982001 h 3089525"/>
              <a:gd name="connsiteX95" fmla="*/ 4894096 w 5851096"/>
              <a:gd name="connsiteY95" fmla="*/ 2417442 h 3089525"/>
              <a:gd name="connsiteX96" fmla="*/ 4325732 w 5851096"/>
              <a:gd name="connsiteY96" fmla="*/ 2982001 h 3089525"/>
              <a:gd name="connsiteX97" fmla="*/ 4256134 w 5851096"/>
              <a:gd name="connsiteY97" fmla="*/ 0 h 3089525"/>
              <a:gd name="connsiteX98" fmla="*/ 4411625 w 5851096"/>
              <a:gd name="connsiteY98" fmla="*/ 0 h 3089525"/>
              <a:gd name="connsiteX99" fmla="*/ 4434878 w 5851096"/>
              <a:gd name="connsiteY99" fmla="*/ 45955 h 3089525"/>
              <a:gd name="connsiteX100" fmla="*/ 4894096 w 5851096"/>
              <a:gd name="connsiteY100" fmla="*/ 349642 h 3089525"/>
              <a:gd name="connsiteX101" fmla="*/ 4775353 w 5851096"/>
              <a:gd name="connsiteY101" fmla="*/ 79433 h 3089525"/>
              <a:gd name="connsiteX102" fmla="*/ 4703980 w 5851096"/>
              <a:gd name="connsiteY102" fmla="*/ 0 h 3089525"/>
              <a:gd name="connsiteX103" fmla="*/ 4880119 w 5851096"/>
              <a:gd name="connsiteY103" fmla="*/ 0 h 3089525"/>
              <a:gd name="connsiteX104" fmla="*/ 4945641 w 5851096"/>
              <a:gd name="connsiteY104" fmla="*/ 100280 h 3089525"/>
              <a:gd name="connsiteX105" fmla="*/ 5033738 w 5851096"/>
              <a:gd name="connsiteY105" fmla="*/ 366850 h 3089525"/>
              <a:gd name="connsiteX106" fmla="*/ 5034267 w 5851096"/>
              <a:gd name="connsiteY106" fmla="*/ 366915 h 3089525"/>
              <a:gd name="connsiteX107" fmla="*/ 5034832 w 5851096"/>
              <a:gd name="connsiteY107" fmla="*/ 373792 h 3089525"/>
              <a:gd name="connsiteX108" fmla="*/ 5042640 w 5851096"/>
              <a:gd name="connsiteY108" fmla="*/ 468842 h 3089525"/>
              <a:gd name="connsiteX109" fmla="*/ 5044074 w 5851096"/>
              <a:gd name="connsiteY109" fmla="*/ 486299 h 3089525"/>
              <a:gd name="connsiteX110" fmla="*/ 5043454 w 5851096"/>
              <a:gd name="connsiteY110" fmla="*/ 498061 h 3089525"/>
              <a:gd name="connsiteX111" fmla="*/ 5042932 w 5851096"/>
              <a:gd name="connsiteY111" fmla="*/ 498027 h 3089525"/>
              <a:gd name="connsiteX112" fmla="*/ 5042905 w 5851096"/>
              <a:gd name="connsiteY112" fmla="*/ 498535 h 3089525"/>
              <a:gd name="connsiteX113" fmla="*/ 5024997 w 5851096"/>
              <a:gd name="connsiteY113" fmla="*/ 496864 h 3089525"/>
              <a:gd name="connsiteX114" fmla="*/ 4925170 w 5851096"/>
              <a:gd name="connsiteY114" fmla="*/ 487548 h 3089525"/>
              <a:gd name="connsiteX115" fmla="*/ 4908205 w 5851096"/>
              <a:gd name="connsiteY115" fmla="*/ 485964 h 3089525"/>
              <a:gd name="connsiteX116" fmla="*/ 4908084 w 5851096"/>
              <a:gd name="connsiteY116" fmla="*/ 484784 h 3089525"/>
              <a:gd name="connsiteX117" fmla="*/ 4310363 w 5851096"/>
              <a:gd name="connsiteY117" fmla="*/ 99096 h 3089525"/>
              <a:gd name="connsiteX118" fmla="*/ 4178216 w 5851096"/>
              <a:gd name="connsiteY118" fmla="*/ 3089525 h 3089525"/>
              <a:gd name="connsiteX119" fmla="*/ 4184996 w 5851096"/>
              <a:gd name="connsiteY119" fmla="*/ 3006343 h 3089525"/>
              <a:gd name="connsiteX120" fmla="*/ 4185561 w 5851096"/>
              <a:gd name="connsiteY120" fmla="*/ 2999411 h 3089525"/>
              <a:gd name="connsiteX121" fmla="*/ 4186090 w 5851096"/>
              <a:gd name="connsiteY121" fmla="*/ 2999346 h 3089525"/>
              <a:gd name="connsiteX122" fmla="*/ 4908083 w 5851096"/>
              <a:gd name="connsiteY122" fmla="*/ 2281230 h 3089525"/>
              <a:gd name="connsiteX123" fmla="*/ 4908205 w 5851096"/>
              <a:gd name="connsiteY123" fmla="*/ 2280040 h 3089525"/>
              <a:gd name="connsiteX124" fmla="*/ 4925166 w 5851096"/>
              <a:gd name="connsiteY124" fmla="*/ 2278445 h 3089525"/>
              <a:gd name="connsiteX125" fmla="*/ 5025030 w 5851096"/>
              <a:gd name="connsiteY125" fmla="*/ 2269052 h 3089525"/>
              <a:gd name="connsiteX126" fmla="*/ 5042905 w 5851096"/>
              <a:gd name="connsiteY126" fmla="*/ 2267371 h 3089525"/>
              <a:gd name="connsiteX127" fmla="*/ 5042932 w 5851096"/>
              <a:gd name="connsiteY127" fmla="*/ 2267882 h 3089525"/>
              <a:gd name="connsiteX128" fmla="*/ 5043453 w 5851096"/>
              <a:gd name="connsiteY128" fmla="*/ 2267848 h 3089525"/>
              <a:gd name="connsiteX129" fmla="*/ 5044074 w 5851096"/>
              <a:gd name="connsiteY129" fmla="*/ 2279702 h 3089525"/>
              <a:gd name="connsiteX130" fmla="*/ 5042640 w 5851096"/>
              <a:gd name="connsiteY130" fmla="*/ 2297292 h 3089525"/>
              <a:gd name="connsiteX131" fmla="*/ 5034829 w 5851096"/>
              <a:gd name="connsiteY131" fmla="*/ 2393114 h 3089525"/>
              <a:gd name="connsiteX132" fmla="*/ 5034266 w 5851096"/>
              <a:gd name="connsiteY132" fmla="*/ 2400032 h 3089525"/>
              <a:gd name="connsiteX133" fmla="*/ 5033737 w 5851096"/>
              <a:gd name="connsiteY133" fmla="*/ 2400097 h 3089525"/>
              <a:gd name="connsiteX134" fmla="*/ 4448391 w 5851096"/>
              <a:gd name="connsiteY134" fmla="*/ 3084683 h 3089525"/>
              <a:gd name="connsiteX135" fmla="*/ 4428658 w 5851096"/>
              <a:gd name="connsiteY135" fmla="*/ 3089525 h 3089525"/>
              <a:gd name="connsiteX136" fmla="*/ 4175753 w 5851096"/>
              <a:gd name="connsiteY136" fmla="*/ 1361522 h 3089525"/>
              <a:gd name="connsiteX137" fmla="*/ 4177187 w 5851096"/>
              <a:gd name="connsiteY137" fmla="*/ 1343926 h 3089525"/>
              <a:gd name="connsiteX138" fmla="*/ 4184996 w 5851096"/>
              <a:gd name="connsiteY138" fmla="*/ 1248124 h 3089525"/>
              <a:gd name="connsiteX139" fmla="*/ 4185561 w 5851096"/>
              <a:gd name="connsiteY139" fmla="*/ 1241192 h 3089525"/>
              <a:gd name="connsiteX140" fmla="*/ 4186090 w 5851096"/>
              <a:gd name="connsiteY140" fmla="*/ 1241127 h 3089525"/>
              <a:gd name="connsiteX141" fmla="*/ 4908083 w 5851096"/>
              <a:gd name="connsiteY141" fmla="*/ 523010 h 3089525"/>
              <a:gd name="connsiteX142" fmla="*/ 4908205 w 5851096"/>
              <a:gd name="connsiteY142" fmla="*/ 521820 h 3089525"/>
              <a:gd name="connsiteX143" fmla="*/ 4925166 w 5851096"/>
              <a:gd name="connsiteY143" fmla="*/ 520226 h 3089525"/>
              <a:gd name="connsiteX144" fmla="*/ 5025030 w 5851096"/>
              <a:gd name="connsiteY144" fmla="*/ 510833 h 3089525"/>
              <a:gd name="connsiteX145" fmla="*/ 5042905 w 5851096"/>
              <a:gd name="connsiteY145" fmla="*/ 509151 h 3089525"/>
              <a:gd name="connsiteX146" fmla="*/ 5042932 w 5851096"/>
              <a:gd name="connsiteY146" fmla="*/ 509663 h 3089525"/>
              <a:gd name="connsiteX147" fmla="*/ 5043453 w 5851096"/>
              <a:gd name="connsiteY147" fmla="*/ 509629 h 3089525"/>
              <a:gd name="connsiteX148" fmla="*/ 5044074 w 5851096"/>
              <a:gd name="connsiteY148" fmla="*/ 521483 h 3089525"/>
              <a:gd name="connsiteX149" fmla="*/ 5042640 w 5851096"/>
              <a:gd name="connsiteY149" fmla="*/ 539073 h 3089525"/>
              <a:gd name="connsiteX150" fmla="*/ 5034829 w 5851096"/>
              <a:gd name="connsiteY150" fmla="*/ 634895 h 3089525"/>
              <a:gd name="connsiteX151" fmla="*/ 5034266 w 5851096"/>
              <a:gd name="connsiteY151" fmla="*/ 641812 h 3089525"/>
              <a:gd name="connsiteX152" fmla="*/ 5033737 w 5851096"/>
              <a:gd name="connsiteY152" fmla="*/ 641878 h 3089525"/>
              <a:gd name="connsiteX153" fmla="*/ 4311744 w 5851096"/>
              <a:gd name="connsiteY153" fmla="*/ 1359994 h 3089525"/>
              <a:gd name="connsiteX154" fmla="*/ 4311623 w 5851096"/>
              <a:gd name="connsiteY154" fmla="*/ 1361184 h 3089525"/>
              <a:gd name="connsiteX155" fmla="*/ 4294658 w 5851096"/>
              <a:gd name="connsiteY155" fmla="*/ 1362780 h 3089525"/>
              <a:gd name="connsiteX156" fmla="*/ 4194831 w 5851096"/>
              <a:gd name="connsiteY156" fmla="*/ 1372169 h 3089525"/>
              <a:gd name="connsiteX157" fmla="*/ 4176923 w 5851096"/>
              <a:gd name="connsiteY157" fmla="*/ 1373854 h 3089525"/>
              <a:gd name="connsiteX158" fmla="*/ 4176896 w 5851096"/>
              <a:gd name="connsiteY158" fmla="*/ 1373341 h 3089525"/>
              <a:gd name="connsiteX159" fmla="*/ 4176374 w 5851096"/>
              <a:gd name="connsiteY159" fmla="*/ 1373376 h 3089525"/>
              <a:gd name="connsiteX160" fmla="*/ 4175753 w 5851096"/>
              <a:gd name="connsiteY160" fmla="*/ 1361522 h 3089525"/>
              <a:gd name="connsiteX161" fmla="*/ 4175753 w 5851096"/>
              <a:gd name="connsiteY161" fmla="*/ 1411078 h 3089525"/>
              <a:gd name="connsiteX162" fmla="*/ 4176375 w 5851096"/>
              <a:gd name="connsiteY162" fmla="*/ 1399317 h 3089525"/>
              <a:gd name="connsiteX163" fmla="*/ 4176896 w 5851096"/>
              <a:gd name="connsiteY163" fmla="*/ 1399351 h 3089525"/>
              <a:gd name="connsiteX164" fmla="*/ 4176923 w 5851096"/>
              <a:gd name="connsiteY164" fmla="*/ 1398843 h 3089525"/>
              <a:gd name="connsiteX165" fmla="*/ 4194799 w 5851096"/>
              <a:gd name="connsiteY165" fmla="*/ 1400511 h 3089525"/>
              <a:gd name="connsiteX166" fmla="*/ 4294662 w 5851096"/>
              <a:gd name="connsiteY166" fmla="*/ 1409831 h 3089525"/>
              <a:gd name="connsiteX167" fmla="*/ 4311623 w 5851096"/>
              <a:gd name="connsiteY167" fmla="*/ 1411413 h 3089525"/>
              <a:gd name="connsiteX168" fmla="*/ 4311745 w 5851096"/>
              <a:gd name="connsiteY168" fmla="*/ 1412593 h 3089525"/>
              <a:gd name="connsiteX169" fmla="*/ 5033738 w 5851096"/>
              <a:gd name="connsiteY169" fmla="*/ 2125070 h 3089525"/>
              <a:gd name="connsiteX170" fmla="*/ 5034267 w 5851096"/>
              <a:gd name="connsiteY170" fmla="*/ 2125135 h 3089525"/>
              <a:gd name="connsiteX171" fmla="*/ 5034832 w 5851096"/>
              <a:gd name="connsiteY171" fmla="*/ 2132012 h 3089525"/>
              <a:gd name="connsiteX172" fmla="*/ 5042640 w 5851096"/>
              <a:gd name="connsiteY172" fmla="*/ 2227062 h 3089525"/>
              <a:gd name="connsiteX173" fmla="*/ 5044074 w 5851096"/>
              <a:gd name="connsiteY173" fmla="*/ 2244520 h 3089525"/>
              <a:gd name="connsiteX174" fmla="*/ 5043454 w 5851096"/>
              <a:gd name="connsiteY174" fmla="*/ 2256280 h 3089525"/>
              <a:gd name="connsiteX175" fmla="*/ 5042932 w 5851096"/>
              <a:gd name="connsiteY175" fmla="*/ 2256246 h 3089525"/>
              <a:gd name="connsiteX176" fmla="*/ 5042905 w 5851096"/>
              <a:gd name="connsiteY176" fmla="*/ 2256755 h 3089525"/>
              <a:gd name="connsiteX177" fmla="*/ 5024997 w 5851096"/>
              <a:gd name="connsiteY177" fmla="*/ 2255084 h 3089525"/>
              <a:gd name="connsiteX178" fmla="*/ 4925170 w 5851096"/>
              <a:gd name="connsiteY178" fmla="*/ 2245767 h 3089525"/>
              <a:gd name="connsiteX179" fmla="*/ 4908205 w 5851096"/>
              <a:gd name="connsiteY179" fmla="*/ 2244184 h 3089525"/>
              <a:gd name="connsiteX180" fmla="*/ 4908084 w 5851096"/>
              <a:gd name="connsiteY180" fmla="*/ 2243004 h 3089525"/>
              <a:gd name="connsiteX181" fmla="*/ 4186091 w 5851096"/>
              <a:gd name="connsiteY181" fmla="*/ 1530527 h 3089525"/>
              <a:gd name="connsiteX182" fmla="*/ 4185562 w 5851096"/>
              <a:gd name="connsiteY182" fmla="*/ 1530463 h 3089525"/>
              <a:gd name="connsiteX183" fmla="*/ 4184999 w 5851096"/>
              <a:gd name="connsiteY183" fmla="*/ 1523599 h 3089525"/>
              <a:gd name="connsiteX184" fmla="*/ 4177187 w 5851096"/>
              <a:gd name="connsiteY184" fmla="*/ 1428529 h 3089525"/>
              <a:gd name="connsiteX185" fmla="*/ 4175753 w 5851096"/>
              <a:gd name="connsiteY185" fmla="*/ 1411078 h 3089525"/>
              <a:gd name="connsiteX186" fmla="*/ 3445328 w 5851096"/>
              <a:gd name="connsiteY186" fmla="*/ 659222 h 3089525"/>
              <a:gd name="connsiteX187" fmla="*/ 4013692 w 5851096"/>
              <a:gd name="connsiteY187" fmla="*/ 1223782 h 3089525"/>
              <a:gd name="connsiteX188" fmla="*/ 3445328 w 5851096"/>
              <a:gd name="connsiteY188" fmla="*/ 659222 h 3089525"/>
              <a:gd name="connsiteX189" fmla="*/ 3445328 w 5851096"/>
              <a:gd name="connsiteY189" fmla="*/ 2417442 h 3089525"/>
              <a:gd name="connsiteX190" fmla="*/ 4013692 w 5851096"/>
              <a:gd name="connsiteY190" fmla="*/ 2982001 h 3089525"/>
              <a:gd name="connsiteX191" fmla="*/ 3445328 w 5851096"/>
              <a:gd name="connsiteY191" fmla="*/ 2417442 h 3089525"/>
              <a:gd name="connsiteX192" fmla="*/ 3445326 w 5851096"/>
              <a:gd name="connsiteY192" fmla="*/ 2107862 h 3089525"/>
              <a:gd name="connsiteX193" fmla="*/ 4013690 w 5851096"/>
              <a:gd name="connsiteY193" fmla="*/ 1547735 h 3089525"/>
              <a:gd name="connsiteX194" fmla="*/ 3445326 w 5851096"/>
              <a:gd name="connsiteY194" fmla="*/ 2107862 h 3089525"/>
              <a:gd name="connsiteX195" fmla="*/ 3295350 w 5851096"/>
              <a:gd name="connsiteY195" fmla="*/ 521483 h 3089525"/>
              <a:gd name="connsiteX196" fmla="*/ 3295971 w 5851096"/>
              <a:gd name="connsiteY196" fmla="*/ 509629 h 3089525"/>
              <a:gd name="connsiteX197" fmla="*/ 3296492 w 5851096"/>
              <a:gd name="connsiteY197" fmla="*/ 509663 h 3089525"/>
              <a:gd name="connsiteX198" fmla="*/ 3296519 w 5851096"/>
              <a:gd name="connsiteY198" fmla="*/ 509151 h 3089525"/>
              <a:gd name="connsiteX199" fmla="*/ 3314395 w 5851096"/>
              <a:gd name="connsiteY199" fmla="*/ 510833 h 3089525"/>
              <a:gd name="connsiteX200" fmla="*/ 3414258 w 5851096"/>
              <a:gd name="connsiteY200" fmla="*/ 520226 h 3089525"/>
              <a:gd name="connsiteX201" fmla="*/ 3431219 w 5851096"/>
              <a:gd name="connsiteY201" fmla="*/ 521820 h 3089525"/>
              <a:gd name="connsiteX202" fmla="*/ 3431341 w 5851096"/>
              <a:gd name="connsiteY202" fmla="*/ 523010 h 3089525"/>
              <a:gd name="connsiteX203" fmla="*/ 4153335 w 5851096"/>
              <a:gd name="connsiteY203" fmla="*/ 1241127 h 3089525"/>
              <a:gd name="connsiteX204" fmla="*/ 4153863 w 5851096"/>
              <a:gd name="connsiteY204" fmla="*/ 1241192 h 3089525"/>
              <a:gd name="connsiteX205" fmla="*/ 4154429 w 5851096"/>
              <a:gd name="connsiteY205" fmla="*/ 1248124 h 3089525"/>
              <a:gd name="connsiteX206" fmla="*/ 4162237 w 5851096"/>
              <a:gd name="connsiteY206" fmla="*/ 1343926 h 3089525"/>
              <a:gd name="connsiteX207" fmla="*/ 4163671 w 5851096"/>
              <a:gd name="connsiteY207" fmla="*/ 1361522 h 3089525"/>
              <a:gd name="connsiteX208" fmla="*/ 4163050 w 5851096"/>
              <a:gd name="connsiteY208" fmla="*/ 1373376 h 3089525"/>
              <a:gd name="connsiteX209" fmla="*/ 4162528 w 5851096"/>
              <a:gd name="connsiteY209" fmla="*/ 1373341 h 3089525"/>
              <a:gd name="connsiteX210" fmla="*/ 4162501 w 5851096"/>
              <a:gd name="connsiteY210" fmla="*/ 1373854 h 3089525"/>
              <a:gd name="connsiteX211" fmla="*/ 4144594 w 5851096"/>
              <a:gd name="connsiteY211" fmla="*/ 1372169 h 3089525"/>
              <a:gd name="connsiteX212" fmla="*/ 4044766 w 5851096"/>
              <a:gd name="connsiteY212" fmla="*/ 1362780 h 3089525"/>
              <a:gd name="connsiteX213" fmla="*/ 4027802 w 5851096"/>
              <a:gd name="connsiteY213" fmla="*/ 1361184 h 3089525"/>
              <a:gd name="connsiteX214" fmla="*/ 4027681 w 5851096"/>
              <a:gd name="connsiteY214" fmla="*/ 1359994 h 3089525"/>
              <a:gd name="connsiteX215" fmla="*/ 3305687 w 5851096"/>
              <a:gd name="connsiteY215" fmla="*/ 641878 h 3089525"/>
              <a:gd name="connsiteX216" fmla="*/ 3305158 w 5851096"/>
              <a:gd name="connsiteY216" fmla="*/ 641812 h 3089525"/>
              <a:gd name="connsiteX217" fmla="*/ 3304595 w 5851096"/>
              <a:gd name="connsiteY217" fmla="*/ 634895 h 3089525"/>
              <a:gd name="connsiteX218" fmla="*/ 3296784 w 5851096"/>
              <a:gd name="connsiteY218" fmla="*/ 539073 h 3089525"/>
              <a:gd name="connsiteX219" fmla="*/ 3295350 w 5851096"/>
              <a:gd name="connsiteY219" fmla="*/ 521483 h 3089525"/>
              <a:gd name="connsiteX220" fmla="*/ 3295350 w 5851096"/>
              <a:gd name="connsiteY220" fmla="*/ 2279702 h 3089525"/>
              <a:gd name="connsiteX221" fmla="*/ 3295971 w 5851096"/>
              <a:gd name="connsiteY221" fmla="*/ 2267848 h 3089525"/>
              <a:gd name="connsiteX222" fmla="*/ 3296492 w 5851096"/>
              <a:gd name="connsiteY222" fmla="*/ 2267882 h 3089525"/>
              <a:gd name="connsiteX223" fmla="*/ 3296519 w 5851096"/>
              <a:gd name="connsiteY223" fmla="*/ 2267371 h 3089525"/>
              <a:gd name="connsiteX224" fmla="*/ 3314395 w 5851096"/>
              <a:gd name="connsiteY224" fmla="*/ 2269052 h 3089525"/>
              <a:gd name="connsiteX225" fmla="*/ 3414258 w 5851096"/>
              <a:gd name="connsiteY225" fmla="*/ 2278445 h 3089525"/>
              <a:gd name="connsiteX226" fmla="*/ 3431219 w 5851096"/>
              <a:gd name="connsiteY226" fmla="*/ 2280040 h 3089525"/>
              <a:gd name="connsiteX227" fmla="*/ 3431341 w 5851096"/>
              <a:gd name="connsiteY227" fmla="*/ 2281230 h 3089525"/>
              <a:gd name="connsiteX228" fmla="*/ 4153335 w 5851096"/>
              <a:gd name="connsiteY228" fmla="*/ 2999346 h 3089525"/>
              <a:gd name="connsiteX229" fmla="*/ 4153863 w 5851096"/>
              <a:gd name="connsiteY229" fmla="*/ 2999411 h 3089525"/>
              <a:gd name="connsiteX230" fmla="*/ 4154429 w 5851096"/>
              <a:gd name="connsiteY230" fmla="*/ 3006343 h 3089525"/>
              <a:gd name="connsiteX231" fmla="*/ 4161209 w 5851096"/>
              <a:gd name="connsiteY231" fmla="*/ 3089525 h 3089525"/>
              <a:gd name="connsiteX232" fmla="*/ 3910768 w 5851096"/>
              <a:gd name="connsiteY232" fmla="*/ 3089525 h 3089525"/>
              <a:gd name="connsiteX233" fmla="*/ 3891034 w 5851096"/>
              <a:gd name="connsiteY233" fmla="*/ 3084683 h 3089525"/>
              <a:gd name="connsiteX234" fmla="*/ 3305687 w 5851096"/>
              <a:gd name="connsiteY234" fmla="*/ 2400097 h 3089525"/>
              <a:gd name="connsiteX235" fmla="*/ 3305158 w 5851096"/>
              <a:gd name="connsiteY235" fmla="*/ 2400032 h 3089525"/>
              <a:gd name="connsiteX236" fmla="*/ 3304595 w 5851096"/>
              <a:gd name="connsiteY236" fmla="*/ 2393114 h 3089525"/>
              <a:gd name="connsiteX237" fmla="*/ 3296784 w 5851096"/>
              <a:gd name="connsiteY237" fmla="*/ 2297292 h 3089525"/>
              <a:gd name="connsiteX238" fmla="*/ 3295350 w 5851096"/>
              <a:gd name="connsiteY238" fmla="*/ 2279702 h 3089525"/>
              <a:gd name="connsiteX239" fmla="*/ 3295347 w 5851096"/>
              <a:gd name="connsiteY239" fmla="*/ 486299 h 3089525"/>
              <a:gd name="connsiteX240" fmla="*/ 3296782 w 5851096"/>
              <a:gd name="connsiteY240" fmla="*/ 468842 h 3089525"/>
              <a:gd name="connsiteX241" fmla="*/ 3304590 w 5851096"/>
              <a:gd name="connsiteY241" fmla="*/ 373792 h 3089525"/>
              <a:gd name="connsiteX242" fmla="*/ 3305155 w 5851096"/>
              <a:gd name="connsiteY242" fmla="*/ 366915 h 3089525"/>
              <a:gd name="connsiteX243" fmla="*/ 3305684 w 5851096"/>
              <a:gd name="connsiteY243" fmla="*/ 366850 h 3089525"/>
              <a:gd name="connsiteX244" fmla="*/ 3393781 w 5851096"/>
              <a:gd name="connsiteY244" fmla="*/ 100280 h 3089525"/>
              <a:gd name="connsiteX245" fmla="*/ 3459303 w 5851096"/>
              <a:gd name="connsiteY245" fmla="*/ 0 h 3089525"/>
              <a:gd name="connsiteX246" fmla="*/ 3635443 w 5851096"/>
              <a:gd name="connsiteY246" fmla="*/ 0 h 3089525"/>
              <a:gd name="connsiteX247" fmla="*/ 3564068 w 5851096"/>
              <a:gd name="connsiteY247" fmla="*/ 79433 h 3089525"/>
              <a:gd name="connsiteX248" fmla="*/ 3445326 w 5851096"/>
              <a:gd name="connsiteY248" fmla="*/ 349642 h 3089525"/>
              <a:gd name="connsiteX249" fmla="*/ 3904544 w 5851096"/>
              <a:gd name="connsiteY249" fmla="*/ 45955 h 3089525"/>
              <a:gd name="connsiteX250" fmla="*/ 3927798 w 5851096"/>
              <a:gd name="connsiteY250" fmla="*/ 0 h 3089525"/>
              <a:gd name="connsiteX251" fmla="*/ 4083290 w 5851096"/>
              <a:gd name="connsiteY251" fmla="*/ 0 h 3089525"/>
              <a:gd name="connsiteX252" fmla="*/ 4029061 w 5851096"/>
              <a:gd name="connsiteY252" fmla="*/ 99096 h 3089525"/>
              <a:gd name="connsiteX253" fmla="*/ 3431338 w 5851096"/>
              <a:gd name="connsiteY253" fmla="*/ 484784 h 3089525"/>
              <a:gd name="connsiteX254" fmla="*/ 3431217 w 5851096"/>
              <a:gd name="connsiteY254" fmla="*/ 485964 h 3089525"/>
              <a:gd name="connsiteX255" fmla="*/ 3414252 w 5851096"/>
              <a:gd name="connsiteY255" fmla="*/ 487548 h 3089525"/>
              <a:gd name="connsiteX256" fmla="*/ 3314425 w 5851096"/>
              <a:gd name="connsiteY256" fmla="*/ 496864 h 3089525"/>
              <a:gd name="connsiteX257" fmla="*/ 3296517 w 5851096"/>
              <a:gd name="connsiteY257" fmla="*/ 498535 h 3089525"/>
              <a:gd name="connsiteX258" fmla="*/ 3296490 w 5851096"/>
              <a:gd name="connsiteY258" fmla="*/ 498027 h 3089525"/>
              <a:gd name="connsiteX259" fmla="*/ 3295968 w 5851096"/>
              <a:gd name="connsiteY259" fmla="*/ 498061 h 3089525"/>
              <a:gd name="connsiteX260" fmla="*/ 3295347 w 5851096"/>
              <a:gd name="connsiteY260" fmla="*/ 486299 h 3089525"/>
              <a:gd name="connsiteX261" fmla="*/ 3295347 w 5851096"/>
              <a:gd name="connsiteY261" fmla="*/ 2244520 h 3089525"/>
              <a:gd name="connsiteX262" fmla="*/ 3296782 w 5851096"/>
              <a:gd name="connsiteY262" fmla="*/ 2227062 h 3089525"/>
              <a:gd name="connsiteX263" fmla="*/ 3304590 w 5851096"/>
              <a:gd name="connsiteY263" fmla="*/ 2132012 h 3089525"/>
              <a:gd name="connsiteX264" fmla="*/ 3305155 w 5851096"/>
              <a:gd name="connsiteY264" fmla="*/ 2125135 h 3089525"/>
              <a:gd name="connsiteX265" fmla="*/ 3305684 w 5851096"/>
              <a:gd name="connsiteY265" fmla="*/ 2125070 h 3089525"/>
              <a:gd name="connsiteX266" fmla="*/ 4027678 w 5851096"/>
              <a:gd name="connsiteY266" fmla="*/ 1412593 h 3089525"/>
              <a:gd name="connsiteX267" fmla="*/ 4027800 w 5851096"/>
              <a:gd name="connsiteY267" fmla="*/ 1411413 h 3089525"/>
              <a:gd name="connsiteX268" fmla="*/ 4044760 w 5851096"/>
              <a:gd name="connsiteY268" fmla="*/ 1409831 h 3089525"/>
              <a:gd name="connsiteX269" fmla="*/ 4144624 w 5851096"/>
              <a:gd name="connsiteY269" fmla="*/ 1400511 h 3089525"/>
              <a:gd name="connsiteX270" fmla="*/ 4162499 w 5851096"/>
              <a:gd name="connsiteY270" fmla="*/ 1398843 h 3089525"/>
              <a:gd name="connsiteX271" fmla="*/ 4162526 w 5851096"/>
              <a:gd name="connsiteY271" fmla="*/ 1399351 h 3089525"/>
              <a:gd name="connsiteX272" fmla="*/ 4163047 w 5851096"/>
              <a:gd name="connsiteY272" fmla="*/ 1399317 h 3089525"/>
              <a:gd name="connsiteX273" fmla="*/ 4163669 w 5851096"/>
              <a:gd name="connsiteY273" fmla="*/ 1411078 h 3089525"/>
              <a:gd name="connsiteX274" fmla="*/ 4162235 w 5851096"/>
              <a:gd name="connsiteY274" fmla="*/ 1428529 h 3089525"/>
              <a:gd name="connsiteX275" fmla="*/ 4154424 w 5851096"/>
              <a:gd name="connsiteY275" fmla="*/ 1523599 h 3089525"/>
              <a:gd name="connsiteX276" fmla="*/ 4153860 w 5851096"/>
              <a:gd name="connsiteY276" fmla="*/ 1530463 h 3089525"/>
              <a:gd name="connsiteX277" fmla="*/ 4153332 w 5851096"/>
              <a:gd name="connsiteY277" fmla="*/ 1530527 h 3089525"/>
              <a:gd name="connsiteX278" fmla="*/ 3431338 w 5851096"/>
              <a:gd name="connsiteY278" fmla="*/ 2243004 h 3089525"/>
              <a:gd name="connsiteX279" fmla="*/ 3431217 w 5851096"/>
              <a:gd name="connsiteY279" fmla="*/ 2244184 h 3089525"/>
              <a:gd name="connsiteX280" fmla="*/ 3414252 w 5851096"/>
              <a:gd name="connsiteY280" fmla="*/ 2245767 h 3089525"/>
              <a:gd name="connsiteX281" fmla="*/ 3314425 w 5851096"/>
              <a:gd name="connsiteY281" fmla="*/ 2255084 h 3089525"/>
              <a:gd name="connsiteX282" fmla="*/ 3296517 w 5851096"/>
              <a:gd name="connsiteY282" fmla="*/ 2256755 h 3089525"/>
              <a:gd name="connsiteX283" fmla="*/ 3296490 w 5851096"/>
              <a:gd name="connsiteY283" fmla="*/ 2256246 h 3089525"/>
              <a:gd name="connsiteX284" fmla="*/ 3295968 w 5851096"/>
              <a:gd name="connsiteY284" fmla="*/ 2256280 h 3089525"/>
              <a:gd name="connsiteX285" fmla="*/ 3295347 w 5851096"/>
              <a:gd name="connsiteY285" fmla="*/ 2244520 h 3089525"/>
              <a:gd name="connsiteX286" fmla="*/ 2555546 w 5851096"/>
              <a:gd name="connsiteY286" fmla="*/ 1223782 h 3089525"/>
              <a:gd name="connsiteX287" fmla="*/ 3123910 w 5851096"/>
              <a:gd name="connsiteY287" fmla="*/ 659222 h 3089525"/>
              <a:gd name="connsiteX288" fmla="*/ 2555546 w 5851096"/>
              <a:gd name="connsiteY288" fmla="*/ 1223782 h 3089525"/>
              <a:gd name="connsiteX289" fmla="*/ 2555546 w 5851096"/>
              <a:gd name="connsiteY289" fmla="*/ 1547735 h 3089525"/>
              <a:gd name="connsiteX290" fmla="*/ 3123910 w 5851096"/>
              <a:gd name="connsiteY290" fmla="*/ 2107862 h 3089525"/>
              <a:gd name="connsiteX291" fmla="*/ 2555546 w 5851096"/>
              <a:gd name="connsiteY291" fmla="*/ 1547735 h 3089525"/>
              <a:gd name="connsiteX292" fmla="*/ 2555546 w 5851096"/>
              <a:gd name="connsiteY292" fmla="*/ 2982001 h 3089525"/>
              <a:gd name="connsiteX293" fmla="*/ 3123910 w 5851096"/>
              <a:gd name="connsiteY293" fmla="*/ 2417442 h 3089525"/>
              <a:gd name="connsiteX294" fmla="*/ 2555546 w 5851096"/>
              <a:gd name="connsiteY294" fmla="*/ 2982001 h 3089525"/>
              <a:gd name="connsiteX295" fmla="*/ 2485948 w 5851096"/>
              <a:gd name="connsiteY295" fmla="*/ 0 h 3089525"/>
              <a:gd name="connsiteX296" fmla="*/ 2641440 w 5851096"/>
              <a:gd name="connsiteY296" fmla="*/ 0 h 3089525"/>
              <a:gd name="connsiteX297" fmla="*/ 2664693 w 5851096"/>
              <a:gd name="connsiteY297" fmla="*/ 45955 h 3089525"/>
              <a:gd name="connsiteX298" fmla="*/ 3123910 w 5851096"/>
              <a:gd name="connsiteY298" fmla="*/ 349642 h 3089525"/>
              <a:gd name="connsiteX299" fmla="*/ 3005167 w 5851096"/>
              <a:gd name="connsiteY299" fmla="*/ 79433 h 3089525"/>
              <a:gd name="connsiteX300" fmla="*/ 2933794 w 5851096"/>
              <a:gd name="connsiteY300" fmla="*/ 0 h 3089525"/>
              <a:gd name="connsiteX301" fmla="*/ 3109934 w 5851096"/>
              <a:gd name="connsiteY301" fmla="*/ 0 h 3089525"/>
              <a:gd name="connsiteX302" fmla="*/ 3175456 w 5851096"/>
              <a:gd name="connsiteY302" fmla="*/ 100280 h 3089525"/>
              <a:gd name="connsiteX303" fmla="*/ 3263553 w 5851096"/>
              <a:gd name="connsiteY303" fmla="*/ 366850 h 3089525"/>
              <a:gd name="connsiteX304" fmla="*/ 3264081 w 5851096"/>
              <a:gd name="connsiteY304" fmla="*/ 366915 h 3089525"/>
              <a:gd name="connsiteX305" fmla="*/ 3264647 w 5851096"/>
              <a:gd name="connsiteY305" fmla="*/ 373792 h 3089525"/>
              <a:gd name="connsiteX306" fmla="*/ 3272455 w 5851096"/>
              <a:gd name="connsiteY306" fmla="*/ 468842 h 3089525"/>
              <a:gd name="connsiteX307" fmla="*/ 3273888 w 5851096"/>
              <a:gd name="connsiteY307" fmla="*/ 486299 h 3089525"/>
              <a:gd name="connsiteX308" fmla="*/ 3273268 w 5851096"/>
              <a:gd name="connsiteY308" fmla="*/ 498061 h 3089525"/>
              <a:gd name="connsiteX309" fmla="*/ 3272746 w 5851096"/>
              <a:gd name="connsiteY309" fmla="*/ 498027 h 3089525"/>
              <a:gd name="connsiteX310" fmla="*/ 3272719 w 5851096"/>
              <a:gd name="connsiteY310" fmla="*/ 498535 h 3089525"/>
              <a:gd name="connsiteX311" fmla="*/ 3254811 w 5851096"/>
              <a:gd name="connsiteY311" fmla="*/ 496864 h 3089525"/>
              <a:gd name="connsiteX312" fmla="*/ 3154984 w 5851096"/>
              <a:gd name="connsiteY312" fmla="*/ 487548 h 3089525"/>
              <a:gd name="connsiteX313" fmla="*/ 3138020 w 5851096"/>
              <a:gd name="connsiteY313" fmla="*/ 485964 h 3089525"/>
              <a:gd name="connsiteX314" fmla="*/ 3137899 w 5851096"/>
              <a:gd name="connsiteY314" fmla="*/ 484784 h 3089525"/>
              <a:gd name="connsiteX315" fmla="*/ 2540177 w 5851096"/>
              <a:gd name="connsiteY315" fmla="*/ 99096 h 3089525"/>
              <a:gd name="connsiteX316" fmla="*/ 2408030 w 5851096"/>
              <a:gd name="connsiteY316" fmla="*/ 3089525 h 3089525"/>
              <a:gd name="connsiteX317" fmla="*/ 2414810 w 5851096"/>
              <a:gd name="connsiteY317" fmla="*/ 3006343 h 3089525"/>
              <a:gd name="connsiteX318" fmla="*/ 2415375 w 5851096"/>
              <a:gd name="connsiteY318" fmla="*/ 2999411 h 3089525"/>
              <a:gd name="connsiteX319" fmla="*/ 2415904 w 5851096"/>
              <a:gd name="connsiteY319" fmla="*/ 2999346 h 3089525"/>
              <a:gd name="connsiteX320" fmla="*/ 3137898 w 5851096"/>
              <a:gd name="connsiteY320" fmla="*/ 2281230 h 3089525"/>
              <a:gd name="connsiteX321" fmla="*/ 3138020 w 5851096"/>
              <a:gd name="connsiteY321" fmla="*/ 2280040 h 3089525"/>
              <a:gd name="connsiteX322" fmla="*/ 3154980 w 5851096"/>
              <a:gd name="connsiteY322" fmla="*/ 2278445 h 3089525"/>
              <a:gd name="connsiteX323" fmla="*/ 3254844 w 5851096"/>
              <a:gd name="connsiteY323" fmla="*/ 2269052 h 3089525"/>
              <a:gd name="connsiteX324" fmla="*/ 3272719 w 5851096"/>
              <a:gd name="connsiteY324" fmla="*/ 2267371 h 3089525"/>
              <a:gd name="connsiteX325" fmla="*/ 3272746 w 5851096"/>
              <a:gd name="connsiteY325" fmla="*/ 2267882 h 3089525"/>
              <a:gd name="connsiteX326" fmla="*/ 3273267 w 5851096"/>
              <a:gd name="connsiteY326" fmla="*/ 2267848 h 3089525"/>
              <a:gd name="connsiteX327" fmla="*/ 3273888 w 5851096"/>
              <a:gd name="connsiteY327" fmla="*/ 2279702 h 3089525"/>
              <a:gd name="connsiteX328" fmla="*/ 3272455 w 5851096"/>
              <a:gd name="connsiteY328" fmla="*/ 2297292 h 3089525"/>
              <a:gd name="connsiteX329" fmla="*/ 3264644 w 5851096"/>
              <a:gd name="connsiteY329" fmla="*/ 2393114 h 3089525"/>
              <a:gd name="connsiteX330" fmla="*/ 3264080 w 5851096"/>
              <a:gd name="connsiteY330" fmla="*/ 2400032 h 3089525"/>
              <a:gd name="connsiteX331" fmla="*/ 3263552 w 5851096"/>
              <a:gd name="connsiteY331" fmla="*/ 2400097 h 3089525"/>
              <a:gd name="connsiteX332" fmla="*/ 2678205 w 5851096"/>
              <a:gd name="connsiteY332" fmla="*/ 3084683 h 3089525"/>
              <a:gd name="connsiteX333" fmla="*/ 2658472 w 5851096"/>
              <a:gd name="connsiteY333" fmla="*/ 3089525 h 3089525"/>
              <a:gd name="connsiteX334" fmla="*/ 2405567 w 5851096"/>
              <a:gd name="connsiteY334" fmla="*/ 1361522 h 3089525"/>
              <a:gd name="connsiteX335" fmla="*/ 2407002 w 5851096"/>
              <a:gd name="connsiteY335" fmla="*/ 1343926 h 3089525"/>
              <a:gd name="connsiteX336" fmla="*/ 2414810 w 5851096"/>
              <a:gd name="connsiteY336" fmla="*/ 1248124 h 3089525"/>
              <a:gd name="connsiteX337" fmla="*/ 2415375 w 5851096"/>
              <a:gd name="connsiteY337" fmla="*/ 1241192 h 3089525"/>
              <a:gd name="connsiteX338" fmla="*/ 2415904 w 5851096"/>
              <a:gd name="connsiteY338" fmla="*/ 1241127 h 3089525"/>
              <a:gd name="connsiteX339" fmla="*/ 3137898 w 5851096"/>
              <a:gd name="connsiteY339" fmla="*/ 523010 h 3089525"/>
              <a:gd name="connsiteX340" fmla="*/ 3138020 w 5851096"/>
              <a:gd name="connsiteY340" fmla="*/ 521820 h 3089525"/>
              <a:gd name="connsiteX341" fmla="*/ 3154980 w 5851096"/>
              <a:gd name="connsiteY341" fmla="*/ 520226 h 3089525"/>
              <a:gd name="connsiteX342" fmla="*/ 3254844 w 5851096"/>
              <a:gd name="connsiteY342" fmla="*/ 510833 h 3089525"/>
              <a:gd name="connsiteX343" fmla="*/ 3272719 w 5851096"/>
              <a:gd name="connsiteY343" fmla="*/ 509151 h 3089525"/>
              <a:gd name="connsiteX344" fmla="*/ 3272746 w 5851096"/>
              <a:gd name="connsiteY344" fmla="*/ 509663 h 3089525"/>
              <a:gd name="connsiteX345" fmla="*/ 3273267 w 5851096"/>
              <a:gd name="connsiteY345" fmla="*/ 509629 h 3089525"/>
              <a:gd name="connsiteX346" fmla="*/ 3273888 w 5851096"/>
              <a:gd name="connsiteY346" fmla="*/ 521483 h 3089525"/>
              <a:gd name="connsiteX347" fmla="*/ 3272455 w 5851096"/>
              <a:gd name="connsiteY347" fmla="*/ 539073 h 3089525"/>
              <a:gd name="connsiteX348" fmla="*/ 3264644 w 5851096"/>
              <a:gd name="connsiteY348" fmla="*/ 634895 h 3089525"/>
              <a:gd name="connsiteX349" fmla="*/ 3264080 w 5851096"/>
              <a:gd name="connsiteY349" fmla="*/ 641812 h 3089525"/>
              <a:gd name="connsiteX350" fmla="*/ 3263552 w 5851096"/>
              <a:gd name="connsiteY350" fmla="*/ 641878 h 3089525"/>
              <a:gd name="connsiteX351" fmla="*/ 2541558 w 5851096"/>
              <a:gd name="connsiteY351" fmla="*/ 1359994 h 3089525"/>
              <a:gd name="connsiteX352" fmla="*/ 2541437 w 5851096"/>
              <a:gd name="connsiteY352" fmla="*/ 1361184 h 3089525"/>
              <a:gd name="connsiteX353" fmla="*/ 2524472 w 5851096"/>
              <a:gd name="connsiteY353" fmla="*/ 1362780 h 3089525"/>
              <a:gd name="connsiteX354" fmla="*/ 2424645 w 5851096"/>
              <a:gd name="connsiteY354" fmla="*/ 1372169 h 3089525"/>
              <a:gd name="connsiteX355" fmla="*/ 2406737 w 5851096"/>
              <a:gd name="connsiteY355" fmla="*/ 1373854 h 3089525"/>
              <a:gd name="connsiteX356" fmla="*/ 2406710 w 5851096"/>
              <a:gd name="connsiteY356" fmla="*/ 1373341 h 3089525"/>
              <a:gd name="connsiteX357" fmla="*/ 2406188 w 5851096"/>
              <a:gd name="connsiteY357" fmla="*/ 1373376 h 3089525"/>
              <a:gd name="connsiteX358" fmla="*/ 2405567 w 5851096"/>
              <a:gd name="connsiteY358" fmla="*/ 1361522 h 3089525"/>
              <a:gd name="connsiteX359" fmla="*/ 2405567 w 5851096"/>
              <a:gd name="connsiteY359" fmla="*/ 1411078 h 3089525"/>
              <a:gd name="connsiteX360" fmla="*/ 2406189 w 5851096"/>
              <a:gd name="connsiteY360" fmla="*/ 1399317 h 3089525"/>
              <a:gd name="connsiteX361" fmla="*/ 2406710 w 5851096"/>
              <a:gd name="connsiteY361" fmla="*/ 1399351 h 3089525"/>
              <a:gd name="connsiteX362" fmla="*/ 2406737 w 5851096"/>
              <a:gd name="connsiteY362" fmla="*/ 1398843 h 3089525"/>
              <a:gd name="connsiteX363" fmla="*/ 2424613 w 5851096"/>
              <a:gd name="connsiteY363" fmla="*/ 1400511 h 3089525"/>
              <a:gd name="connsiteX364" fmla="*/ 2524476 w 5851096"/>
              <a:gd name="connsiteY364" fmla="*/ 1409831 h 3089525"/>
              <a:gd name="connsiteX365" fmla="*/ 2541437 w 5851096"/>
              <a:gd name="connsiteY365" fmla="*/ 1411413 h 3089525"/>
              <a:gd name="connsiteX366" fmla="*/ 2541559 w 5851096"/>
              <a:gd name="connsiteY366" fmla="*/ 1412593 h 3089525"/>
              <a:gd name="connsiteX367" fmla="*/ 3263553 w 5851096"/>
              <a:gd name="connsiteY367" fmla="*/ 2125070 h 3089525"/>
              <a:gd name="connsiteX368" fmla="*/ 3264081 w 5851096"/>
              <a:gd name="connsiteY368" fmla="*/ 2125135 h 3089525"/>
              <a:gd name="connsiteX369" fmla="*/ 3264647 w 5851096"/>
              <a:gd name="connsiteY369" fmla="*/ 2132012 h 3089525"/>
              <a:gd name="connsiteX370" fmla="*/ 3272455 w 5851096"/>
              <a:gd name="connsiteY370" fmla="*/ 2227062 h 3089525"/>
              <a:gd name="connsiteX371" fmla="*/ 3273888 w 5851096"/>
              <a:gd name="connsiteY371" fmla="*/ 2244520 h 3089525"/>
              <a:gd name="connsiteX372" fmla="*/ 3273268 w 5851096"/>
              <a:gd name="connsiteY372" fmla="*/ 2256280 h 3089525"/>
              <a:gd name="connsiteX373" fmla="*/ 3272746 w 5851096"/>
              <a:gd name="connsiteY373" fmla="*/ 2256246 h 3089525"/>
              <a:gd name="connsiteX374" fmla="*/ 3272719 w 5851096"/>
              <a:gd name="connsiteY374" fmla="*/ 2256755 h 3089525"/>
              <a:gd name="connsiteX375" fmla="*/ 3254811 w 5851096"/>
              <a:gd name="connsiteY375" fmla="*/ 2255084 h 3089525"/>
              <a:gd name="connsiteX376" fmla="*/ 3154984 w 5851096"/>
              <a:gd name="connsiteY376" fmla="*/ 2245767 h 3089525"/>
              <a:gd name="connsiteX377" fmla="*/ 3138020 w 5851096"/>
              <a:gd name="connsiteY377" fmla="*/ 2244184 h 3089525"/>
              <a:gd name="connsiteX378" fmla="*/ 3137899 w 5851096"/>
              <a:gd name="connsiteY378" fmla="*/ 2243004 h 3089525"/>
              <a:gd name="connsiteX379" fmla="*/ 2415905 w 5851096"/>
              <a:gd name="connsiteY379" fmla="*/ 1530527 h 3089525"/>
              <a:gd name="connsiteX380" fmla="*/ 2415376 w 5851096"/>
              <a:gd name="connsiteY380" fmla="*/ 1530463 h 3089525"/>
              <a:gd name="connsiteX381" fmla="*/ 2414813 w 5851096"/>
              <a:gd name="connsiteY381" fmla="*/ 1523599 h 3089525"/>
              <a:gd name="connsiteX382" fmla="*/ 2407002 w 5851096"/>
              <a:gd name="connsiteY382" fmla="*/ 1428529 h 3089525"/>
              <a:gd name="connsiteX383" fmla="*/ 2405567 w 5851096"/>
              <a:gd name="connsiteY383" fmla="*/ 1411078 h 3089525"/>
              <a:gd name="connsiteX384" fmla="*/ 1675142 w 5851096"/>
              <a:gd name="connsiteY384" fmla="*/ 659222 h 3089525"/>
              <a:gd name="connsiteX385" fmla="*/ 2243506 w 5851096"/>
              <a:gd name="connsiteY385" fmla="*/ 1223782 h 3089525"/>
              <a:gd name="connsiteX386" fmla="*/ 1675142 w 5851096"/>
              <a:gd name="connsiteY386" fmla="*/ 659222 h 3089525"/>
              <a:gd name="connsiteX387" fmla="*/ 1675142 w 5851096"/>
              <a:gd name="connsiteY387" fmla="*/ 2417442 h 3089525"/>
              <a:gd name="connsiteX388" fmla="*/ 2243506 w 5851096"/>
              <a:gd name="connsiteY388" fmla="*/ 2982001 h 3089525"/>
              <a:gd name="connsiteX389" fmla="*/ 1675142 w 5851096"/>
              <a:gd name="connsiteY389" fmla="*/ 2417442 h 3089525"/>
              <a:gd name="connsiteX390" fmla="*/ 1675140 w 5851096"/>
              <a:gd name="connsiteY390" fmla="*/ 2107862 h 3089525"/>
              <a:gd name="connsiteX391" fmla="*/ 2243504 w 5851096"/>
              <a:gd name="connsiteY391" fmla="*/ 1547735 h 3089525"/>
              <a:gd name="connsiteX392" fmla="*/ 1675140 w 5851096"/>
              <a:gd name="connsiteY392" fmla="*/ 2107862 h 3089525"/>
              <a:gd name="connsiteX393" fmla="*/ 1525164 w 5851096"/>
              <a:gd name="connsiteY393" fmla="*/ 521483 h 3089525"/>
              <a:gd name="connsiteX394" fmla="*/ 1525785 w 5851096"/>
              <a:gd name="connsiteY394" fmla="*/ 509629 h 3089525"/>
              <a:gd name="connsiteX395" fmla="*/ 1526306 w 5851096"/>
              <a:gd name="connsiteY395" fmla="*/ 509663 h 3089525"/>
              <a:gd name="connsiteX396" fmla="*/ 1526333 w 5851096"/>
              <a:gd name="connsiteY396" fmla="*/ 509151 h 3089525"/>
              <a:gd name="connsiteX397" fmla="*/ 1544208 w 5851096"/>
              <a:gd name="connsiteY397" fmla="*/ 510833 h 3089525"/>
              <a:gd name="connsiteX398" fmla="*/ 1644072 w 5851096"/>
              <a:gd name="connsiteY398" fmla="*/ 520226 h 3089525"/>
              <a:gd name="connsiteX399" fmla="*/ 1661032 w 5851096"/>
              <a:gd name="connsiteY399" fmla="*/ 521820 h 3089525"/>
              <a:gd name="connsiteX400" fmla="*/ 1661154 w 5851096"/>
              <a:gd name="connsiteY400" fmla="*/ 523010 h 3089525"/>
              <a:gd name="connsiteX401" fmla="*/ 2383148 w 5851096"/>
              <a:gd name="connsiteY401" fmla="*/ 1241127 h 3089525"/>
              <a:gd name="connsiteX402" fmla="*/ 2383678 w 5851096"/>
              <a:gd name="connsiteY402" fmla="*/ 1241192 h 3089525"/>
              <a:gd name="connsiteX403" fmla="*/ 2384242 w 5851096"/>
              <a:gd name="connsiteY403" fmla="*/ 1248124 h 3089525"/>
              <a:gd name="connsiteX404" fmla="*/ 2392051 w 5851096"/>
              <a:gd name="connsiteY404" fmla="*/ 1343926 h 3089525"/>
              <a:gd name="connsiteX405" fmla="*/ 2393485 w 5851096"/>
              <a:gd name="connsiteY405" fmla="*/ 1361522 h 3089525"/>
              <a:gd name="connsiteX406" fmla="*/ 2392864 w 5851096"/>
              <a:gd name="connsiteY406" fmla="*/ 1373376 h 3089525"/>
              <a:gd name="connsiteX407" fmla="*/ 2392342 w 5851096"/>
              <a:gd name="connsiteY407" fmla="*/ 1373341 h 3089525"/>
              <a:gd name="connsiteX408" fmla="*/ 2392315 w 5851096"/>
              <a:gd name="connsiteY408" fmla="*/ 1373854 h 3089525"/>
              <a:gd name="connsiteX409" fmla="*/ 2374407 w 5851096"/>
              <a:gd name="connsiteY409" fmla="*/ 1372169 h 3089525"/>
              <a:gd name="connsiteX410" fmla="*/ 2274580 w 5851096"/>
              <a:gd name="connsiteY410" fmla="*/ 1362780 h 3089525"/>
              <a:gd name="connsiteX411" fmla="*/ 2257615 w 5851096"/>
              <a:gd name="connsiteY411" fmla="*/ 1361184 h 3089525"/>
              <a:gd name="connsiteX412" fmla="*/ 2257494 w 5851096"/>
              <a:gd name="connsiteY412" fmla="*/ 1359994 h 3089525"/>
              <a:gd name="connsiteX413" fmla="*/ 1535500 w 5851096"/>
              <a:gd name="connsiteY413" fmla="*/ 641878 h 3089525"/>
              <a:gd name="connsiteX414" fmla="*/ 1534972 w 5851096"/>
              <a:gd name="connsiteY414" fmla="*/ 641812 h 3089525"/>
              <a:gd name="connsiteX415" fmla="*/ 1534408 w 5851096"/>
              <a:gd name="connsiteY415" fmla="*/ 634895 h 3089525"/>
              <a:gd name="connsiteX416" fmla="*/ 1526597 w 5851096"/>
              <a:gd name="connsiteY416" fmla="*/ 539073 h 3089525"/>
              <a:gd name="connsiteX417" fmla="*/ 1525164 w 5851096"/>
              <a:gd name="connsiteY417" fmla="*/ 521483 h 3089525"/>
              <a:gd name="connsiteX418" fmla="*/ 1525164 w 5851096"/>
              <a:gd name="connsiteY418" fmla="*/ 2279702 h 3089525"/>
              <a:gd name="connsiteX419" fmla="*/ 1525785 w 5851096"/>
              <a:gd name="connsiteY419" fmla="*/ 2267848 h 3089525"/>
              <a:gd name="connsiteX420" fmla="*/ 1526306 w 5851096"/>
              <a:gd name="connsiteY420" fmla="*/ 2267882 h 3089525"/>
              <a:gd name="connsiteX421" fmla="*/ 1526333 w 5851096"/>
              <a:gd name="connsiteY421" fmla="*/ 2267371 h 3089525"/>
              <a:gd name="connsiteX422" fmla="*/ 1544208 w 5851096"/>
              <a:gd name="connsiteY422" fmla="*/ 2269052 h 3089525"/>
              <a:gd name="connsiteX423" fmla="*/ 1644072 w 5851096"/>
              <a:gd name="connsiteY423" fmla="*/ 2278445 h 3089525"/>
              <a:gd name="connsiteX424" fmla="*/ 1661032 w 5851096"/>
              <a:gd name="connsiteY424" fmla="*/ 2280040 h 3089525"/>
              <a:gd name="connsiteX425" fmla="*/ 1661154 w 5851096"/>
              <a:gd name="connsiteY425" fmla="*/ 2281230 h 3089525"/>
              <a:gd name="connsiteX426" fmla="*/ 2383148 w 5851096"/>
              <a:gd name="connsiteY426" fmla="*/ 2999346 h 3089525"/>
              <a:gd name="connsiteX427" fmla="*/ 2383678 w 5851096"/>
              <a:gd name="connsiteY427" fmla="*/ 2999411 h 3089525"/>
              <a:gd name="connsiteX428" fmla="*/ 2384242 w 5851096"/>
              <a:gd name="connsiteY428" fmla="*/ 3006343 h 3089525"/>
              <a:gd name="connsiteX429" fmla="*/ 2391022 w 5851096"/>
              <a:gd name="connsiteY429" fmla="*/ 3089525 h 3089525"/>
              <a:gd name="connsiteX430" fmla="*/ 2140581 w 5851096"/>
              <a:gd name="connsiteY430" fmla="*/ 3089525 h 3089525"/>
              <a:gd name="connsiteX431" fmla="*/ 2120847 w 5851096"/>
              <a:gd name="connsiteY431" fmla="*/ 3084683 h 3089525"/>
              <a:gd name="connsiteX432" fmla="*/ 1535500 w 5851096"/>
              <a:gd name="connsiteY432" fmla="*/ 2400097 h 3089525"/>
              <a:gd name="connsiteX433" fmla="*/ 1534972 w 5851096"/>
              <a:gd name="connsiteY433" fmla="*/ 2400032 h 3089525"/>
              <a:gd name="connsiteX434" fmla="*/ 1534408 w 5851096"/>
              <a:gd name="connsiteY434" fmla="*/ 2393114 h 3089525"/>
              <a:gd name="connsiteX435" fmla="*/ 1526597 w 5851096"/>
              <a:gd name="connsiteY435" fmla="*/ 2297292 h 3089525"/>
              <a:gd name="connsiteX436" fmla="*/ 1525164 w 5851096"/>
              <a:gd name="connsiteY436" fmla="*/ 2279702 h 3089525"/>
              <a:gd name="connsiteX437" fmla="*/ 1525162 w 5851096"/>
              <a:gd name="connsiteY437" fmla="*/ 486299 h 3089525"/>
              <a:gd name="connsiteX438" fmla="*/ 1526595 w 5851096"/>
              <a:gd name="connsiteY438" fmla="*/ 468842 h 3089525"/>
              <a:gd name="connsiteX439" fmla="*/ 1534403 w 5851096"/>
              <a:gd name="connsiteY439" fmla="*/ 373792 h 3089525"/>
              <a:gd name="connsiteX440" fmla="*/ 1534969 w 5851096"/>
              <a:gd name="connsiteY440" fmla="*/ 366915 h 3089525"/>
              <a:gd name="connsiteX441" fmla="*/ 1535497 w 5851096"/>
              <a:gd name="connsiteY441" fmla="*/ 366850 h 3089525"/>
              <a:gd name="connsiteX442" fmla="*/ 1623594 w 5851096"/>
              <a:gd name="connsiteY442" fmla="*/ 100280 h 3089525"/>
              <a:gd name="connsiteX443" fmla="*/ 1689117 w 5851096"/>
              <a:gd name="connsiteY443" fmla="*/ 0 h 3089525"/>
              <a:gd name="connsiteX444" fmla="*/ 1865257 w 5851096"/>
              <a:gd name="connsiteY444" fmla="*/ 0 h 3089525"/>
              <a:gd name="connsiteX445" fmla="*/ 1793882 w 5851096"/>
              <a:gd name="connsiteY445" fmla="*/ 79433 h 3089525"/>
              <a:gd name="connsiteX446" fmla="*/ 1675140 w 5851096"/>
              <a:gd name="connsiteY446" fmla="*/ 349642 h 3089525"/>
              <a:gd name="connsiteX447" fmla="*/ 2134358 w 5851096"/>
              <a:gd name="connsiteY447" fmla="*/ 45955 h 3089525"/>
              <a:gd name="connsiteX448" fmla="*/ 2157611 w 5851096"/>
              <a:gd name="connsiteY448" fmla="*/ 0 h 3089525"/>
              <a:gd name="connsiteX449" fmla="*/ 2313103 w 5851096"/>
              <a:gd name="connsiteY449" fmla="*/ 0 h 3089525"/>
              <a:gd name="connsiteX450" fmla="*/ 2258874 w 5851096"/>
              <a:gd name="connsiteY450" fmla="*/ 99096 h 3089525"/>
              <a:gd name="connsiteX451" fmla="*/ 1661151 w 5851096"/>
              <a:gd name="connsiteY451" fmla="*/ 484784 h 3089525"/>
              <a:gd name="connsiteX452" fmla="*/ 1661030 w 5851096"/>
              <a:gd name="connsiteY452" fmla="*/ 485964 h 3089525"/>
              <a:gd name="connsiteX453" fmla="*/ 1644066 w 5851096"/>
              <a:gd name="connsiteY453" fmla="*/ 487548 h 3089525"/>
              <a:gd name="connsiteX454" fmla="*/ 1544239 w 5851096"/>
              <a:gd name="connsiteY454" fmla="*/ 496864 h 3089525"/>
              <a:gd name="connsiteX455" fmla="*/ 1526331 w 5851096"/>
              <a:gd name="connsiteY455" fmla="*/ 498535 h 3089525"/>
              <a:gd name="connsiteX456" fmla="*/ 1526304 w 5851096"/>
              <a:gd name="connsiteY456" fmla="*/ 498027 h 3089525"/>
              <a:gd name="connsiteX457" fmla="*/ 1525782 w 5851096"/>
              <a:gd name="connsiteY457" fmla="*/ 498061 h 3089525"/>
              <a:gd name="connsiteX458" fmla="*/ 1525162 w 5851096"/>
              <a:gd name="connsiteY458" fmla="*/ 486299 h 3089525"/>
              <a:gd name="connsiteX459" fmla="*/ 1525161 w 5851096"/>
              <a:gd name="connsiteY459" fmla="*/ 2244520 h 3089525"/>
              <a:gd name="connsiteX460" fmla="*/ 1526595 w 5851096"/>
              <a:gd name="connsiteY460" fmla="*/ 2227062 h 3089525"/>
              <a:gd name="connsiteX461" fmla="*/ 1534403 w 5851096"/>
              <a:gd name="connsiteY461" fmla="*/ 2132012 h 3089525"/>
              <a:gd name="connsiteX462" fmla="*/ 1534969 w 5851096"/>
              <a:gd name="connsiteY462" fmla="*/ 2125135 h 3089525"/>
              <a:gd name="connsiteX463" fmla="*/ 1535497 w 5851096"/>
              <a:gd name="connsiteY463" fmla="*/ 2125070 h 3089525"/>
              <a:gd name="connsiteX464" fmla="*/ 2257491 w 5851096"/>
              <a:gd name="connsiteY464" fmla="*/ 1412593 h 3089525"/>
              <a:gd name="connsiteX465" fmla="*/ 2257613 w 5851096"/>
              <a:gd name="connsiteY465" fmla="*/ 1411413 h 3089525"/>
              <a:gd name="connsiteX466" fmla="*/ 2274574 w 5851096"/>
              <a:gd name="connsiteY466" fmla="*/ 1409831 h 3089525"/>
              <a:gd name="connsiteX467" fmla="*/ 2374437 w 5851096"/>
              <a:gd name="connsiteY467" fmla="*/ 1400511 h 3089525"/>
              <a:gd name="connsiteX468" fmla="*/ 2392313 w 5851096"/>
              <a:gd name="connsiteY468" fmla="*/ 1398843 h 3089525"/>
              <a:gd name="connsiteX469" fmla="*/ 2392341 w 5851096"/>
              <a:gd name="connsiteY469" fmla="*/ 1399351 h 3089525"/>
              <a:gd name="connsiteX470" fmla="*/ 2392861 w 5851096"/>
              <a:gd name="connsiteY470" fmla="*/ 1399317 h 3089525"/>
              <a:gd name="connsiteX471" fmla="*/ 2393483 w 5851096"/>
              <a:gd name="connsiteY471" fmla="*/ 1411078 h 3089525"/>
              <a:gd name="connsiteX472" fmla="*/ 2392048 w 5851096"/>
              <a:gd name="connsiteY472" fmla="*/ 1428529 h 3089525"/>
              <a:gd name="connsiteX473" fmla="*/ 2384237 w 5851096"/>
              <a:gd name="connsiteY473" fmla="*/ 1523599 h 3089525"/>
              <a:gd name="connsiteX474" fmla="*/ 2383674 w 5851096"/>
              <a:gd name="connsiteY474" fmla="*/ 1530463 h 3089525"/>
              <a:gd name="connsiteX475" fmla="*/ 2383145 w 5851096"/>
              <a:gd name="connsiteY475" fmla="*/ 1530527 h 3089525"/>
              <a:gd name="connsiteX476" fmla="*/ 1661151 w 5851096"/>
              <a:gd name="connsiteY476" fmla="*/ 2243004 h 3089525"/>
              <a:gd name="connsiteX477" fmla="*/ 1661030 w 5851096"/>
              <a:gd name="connsiteY477" fmla="*/ 2244184 h 3089525"/>
              <a:gd name="connsiteX478" fmla="*/ 1644066 w 5851096"/>
              <a:gd name="connsiteY478" fmla="*/ 2245767 h 3089525"/>
              <a:gd name="connsiteX479" fmla="*/ 1544238 w 5851096"/>
              <a:gd name="connsiteY479" fmla="*/ 2255084 h 3089525"/>
              <a:gd name="connsiteX480" fmla="*/ 1526331 w 5851096"/>
              <a:gd name="connsiteY480" fmla="*/ 2256755 h 3089525"/>
              <a:gd name="connsiteX481" fmla="*/ 1526304 w 5851096"/>
              <a:gd name="connsiteY481" fmla="*/ 2256246 h 3089525"/>
              <a:gd name="connsiteX482" fmla="*/ 1525782 w 5851096"/>
              <a:gd name="connsiteY482" fmla="*/ 2256280 h 3089525"/>
              <a:gd name="connsiteX483" fmla="*/ 1525161 w 5851096"/>
              <a:gd name="connsiteY483" fmla="*/ 2244520 h 3089525"/>
              <a:gd name="connsiteX484" fmla="*/ 785360 w 5851096"/>
              <a:gd name="connsiteY484" fmla="*/ 1223782 h 3089525"/>
              <a:gd name="connsiteX485" fmla="*/ 1353724 w 5851096"/>
              <a:gd name="connsiteY485" fmla="*/ 659222 h 3089525"/>
              <a:gd name="connsiteX486" fmla="*/ 785360 w 5851096"/>
              <a:gd name="connsiteY486" fmla="*/ 1223782 h 3089525"/>
              <a:gd name="connsiteX487" fmla="*/ 785360 w 5851096"/>
              <a:gd name="connsiteY487" fmla="*/ 1547735 h 3089525"/>
              <a:gd name="connsiteX488" fmla="*/ 1353724 w 5851096"/>
              <a:gd name="connsiteY488" fmla="*/ 2107862 h 3089525"/>
              <a:gd name="connsiteX489" fmla="*/ 785360 w 5851096"/>
              <a:gd name="connsiteY489" fmla="*/ 1547735 h 3089525"/>
              <a:gd name="connsiteX490" fmla="*/ 785360 w 5851096"/>
              <a:gd name="connsiteY490" fmla="*/ 2982001 h 3089525"/>
              <a:gd name="connsiteX491" fmla="*/ 1353724 w 5851096"/>
              <a:gd name="connsiteY491" fmla="*/ 2417442 h 3089525"/>
              <a:gd name="connsiteX492" fmla="*/ 785360 w 5851096"/>
              <a:gd name="connsiteY492" fmla="*/ 2982001 h 3089525"/>
              <a:gd name="connsiteX493" fmla="*/ 715762 w 5851096"/>
              <a:gd name="connsiteY493" fmla="*/ 0 h 3089525"/>
              <a:gd name="connsiteX494" fmla="*/ 871255 w 5851096"/>
              <a:gd name="connsiteY494" fmla="*/ 0 h 3089525"/>
              <a:gd name="connsiteX495" fmla="*/ 894508 w 5851096"/>
              <a:gd name="connsiteY495" fmla="*/ 45955 h 3089525"/>
              <a:gd name="connsiteX496" fmla="*/ 1353724 w 5851096"/>
              <a:gd name="connsiteY496" fmla="*/ 349642 h 3089525"/>
              <a:gd name="connsiteX497" fmla="*/ 1234983 w 5851096"/>
              <a:gd name="connsiteY497" fmla="*/ 79433 h 3089525"/>
              <a:gd name="connsiteX498" fmla="*/ 1163608 w 5851096"/>
              <a:gd name="connsiteY498" fmla="*/ 0 h 3089525"/>
              <a:gd name="connsiteX499" fmla="*/ 1339748 w 5851096"/>
              <a:gd name="connsiteY499" fmla="*/ 0 h 3089525"/>
              <a:gd name="connsiteX500" fmla="*/ 1405271 w 5851096"/>
              <a:gd name="connsiteY500" fmla="*/ 100280 h 3089525"/>
              <a:gd name="connsiteX501" fmla="*/ 1493366 w 5851096"/>
              <a:gd name="connsiteY501" fmla="*/ 366850 h 3089525"/>
              <a:gd name="connsiteX502" fmla="*/ 1493895 w 5851096"/>
              <a:gd name="connsiteY502" fmla="*/ 366914 h 3089525"/>
              <a:gd name="connsiteX503" fmla="*/ 1494460 w 5851096"/>
              <a:gd name="connsiteY503" fmla="*/ 373792 h 3089525"/>
              <a:gd name="connsiteX504" fmla="*/ 1502268 w 5851096"/>
              <a:gd name="connsiteY504" fmla="*/ 468842 h 3089525"/>
              <a:gd name="connsiteX505" fmla="*/ 1503703 w 5851096"/>
              <a:gd name="connsiteY505" fmla="*/ 486299 h 3089525"/>
              <a:gd name="connsiteX506" fmla="*/ 1503082 w 5851096"/>
              <a:gd name="connsiteY506" fmla="*/ 498061 h 3089525"/>
              <a:gd name="connsiteX507" fmla="*/ 1502560 w 5851096"/>
              <a:gd name="connsiteY507" fmla="*/ 498027 h 3089525"/>
              <a:gd name="connsiteX508" fmla="*/ 1502533 w 5851096"/>
              <a:gd name="connsiteY508" fmla="*/ 498535 h 3089525"/>
              <a:gd name="connsiteX509" fmla="*/ 1484625 w 5851096"/>
              <a:gd name="connsiteY509" fmla="*/ 496864 h 3089525"/>
              <a:gd name="connsiteX510" fmla="*/ 1384798 w 5851096"/>
              <a:gd name="connsiteY510" fmla="*/ 487548 h 3089525"/>
              <a:gd name="connsiteX511" fmla="*/ 1367833 w 5851096"/>
              <a:gd name="connsiteY511" fmla="*/ 485964 h 3089525"/>
              <a:gd name="connsiteX512" fmla="*/ 1367712 w 5851096"/>
              <a:gd name="connsiteY512" fmla="*/ 484784 h 3089525"/>
              <a:gd name="connsiteX513" fmla="*/ 769992 w 5851096"/>
              <a:gd name="connsiteY513" fmla="*/ 99096 h 3089525"/>
              <a:gd name="connsiteX514" fmla="*/ 637843 w 5851096"/>
              <a:gd name="connsiteY514" fmla="*/ 3089525 h 3089525"/>
              <a:gd name="connsiteX515" fmla="*/ 644623 w 5851096"/>
              <a:gd name="connsiteY515" fmla="*/ 3006343 h 3089525"/>
              <a:gd name="connsiteX516" fmla="*/ 645189 w 5851096"/>
              <a:gd name="connsiteY516" fmla="*/ 2999411 h 3089525"/>
              <a:gd name="connsiteX517" fmla="*/ 645717 w 5851096"/>
              <a:gd name="connsiteY517" fmla="*/ 2999346 h 3089525"/>
              <a:gd name="connsiteX518" fmla="*/ 1367711 w 5851096"/>
              <a:gd name="connsiteY518" fmla="*/ 2281230 h 3089525"/>
              <a:gd name="connsiteX519" fmla="*/ 1367833 w 5851096"/>
              <a:gd name="connsiteY519" fmla="*/ 2280040 h 3089525"/>
              <a:gd name="connsiteX520" fmla="*/ 1384794 w 5851096"/>
              <a:gd name="connsiteY520" fmla="*/ 2278445 h 3089525"/>
              <a:gd name="connsiteX521" fmla="*/ 1484657 w 5851096"/>
              <a:gd name="connsiteY521" fmla="*/ 2269052 h 3089525"/>
              <a:gd name="connsiteX522" fmla="*/ 1502533 w 5851096"/>
              <a:gd name="connsiteY522" fmla="*/ 2267371 h 3089525"/>
              <a:gd name="connsiteX523" fmla="*/ 1502560 w 5851096"/>
              <a:gd name="connsiteY523" fmla="*/ 2267882 h 3089525"/>
              <a:gd name="connsiteX524" fmla="*/ 1503081 w 5851096"/>
              <a:gd name="connsiteY524" fmla="*/ 2267848 h 3089525"/>
              <a:gd name="connsiteX525" fmla="*/ 1503703 w 5851096"/>
              <a:gd name="connsiteY525" fmla="*/ 2279702 h 3089525"/>
              <a:gd name="connsiteX526" fmla="*/ 1502268 w 5851096"/>
              <a:gd name="connsiteY526" fmla="*/ 2297292 h 3089525"/>
              <a:gd name="connsiteX527" fmla="*/ 1494457 w 5851096"/>
              <a:gd name="connsiteY527" fmla="*/ 2393114 h 3089525"/>
              <a:gd name="connsiteX528" fmla="*/ 1493894 w 5851096"/>
              <a:gd name="connsiteY528" fmla="*/ 2400032 h 3089525"/>
              <a:gd name="connsiteX529" fmla="*/ 1493365 w 5851096"/>
              <a:gd name="connsiteY529" fmla="*/ 2400097 h 3089525"/>
              <a:gd name="connsiteX530" fmla="*/ 908018 w 5851096"/>
              <a:gd name="connsiteY530" fmla="*/ 3084683 h 3089525"/>
              <a:gd name="connsiteX531" fmla="*/ 888285 w 5851096"/>
              <a:gd name="connsiteY531" fmla="*/ 3089525 h 3089525"/>
              <a:gd name="connsiteX532" fmla="*/ 635382 w 5851096"/>
              <a:gd name="connsiteY532" fmla="*/ 1361522 h 3089525"/>
              <a:gd name="connsiteX533" fmla="*/ 636815 w 5851096"/>
              <a:gd name="connsiteY533" fmla="*/ 1343926 h 3089525"/>
              <a:gd name="connsiteX534" fmla="*/ 644623 w 5851096"/>
              <a:gd name="connsiteY534" fmla="*/ 1248124 h 3089525"/>
              <a:gd name="connsiteX535" fmla="*/ 645189 w 5851096"/>
              <a:gd name="connsiteY535" fmla="*/ 1241192 h 3089525"/>
              <a:gd name="connsiteX536" fmla="*/ 645717 w 5851096"/>
              <a:gd name="connsiteY536" fmla="*/ 1241127 h 3089525"/>
              <a:gd name="connsiteX537" fmla="*/ 1367711 w 5851096"/>
              <a:gd name="connsiteY537" fmla="*/ 523010 h 3089525"/>
              <a:gd name="connsiteX538" fmla="*/ 1367833 w 5851096"/>
              <a:gd name="connsiteY538" fmla="*/ 521820 h 3089525"/>
              <a:gd name="connsiteX539" fmla="*/ 1384794 w 5851096"/>
              <a:gd name="connsiteY539" fmla="*/ 520226 h 3089525"/>
              <a:gd name="connsiteX540" fmla="*/ 1484657 w 5851096"/>
              <a:gd name="connsiteY540" fmla="*/ 510833 h 3089525"/>
              <a:gd name="connsiteX541" fmla="*/ 1502533 w 5851096"/>
              <a:gd name="connsiteY541" fmla="*/ 509151 h 3089525"/>
              <a:gd name="connsiteX542" fmla="*/ 1502560 w 5851096"/>
              <a:gd name="connsiteY542" fmla="*/ 509663 h 3089525"/>
              <a:gd name="connsiteX543" fmla="*/ 1503081 w 5851096"/>
              <a:gd name="connsiteY543" fmla="*/ 509629 h 3089525"/>
              <a:gd name="connsiteX544" fmla="*/ 1503703 w 5851096"/>
              <a:gd name="connsiteY544" fmla="*/ 521483 h 3089525"/>
              <a:gd name="connsiteX545" fmla="*/ 1502268 w 5851096"/>
              <a:gd name="connsiteY545" fmla="*/ 539073 h 3089525"/>
              <a:gd name="connsiteX546" fmla="*/ 1494457 w 5851096"/>
              <a:gd name="connsiteY546" fmla="*/ 634895 h 3089525"/>
              <a:gd name="connsiteX547" fmla="*/ 1493894 w 5851096"/>
              <a:gd name="connsiteY547" fmla="*/ 641812 h 3089525"/>
              <a:gd name="connsiteX548" fmla="*/ 1493365 w 5851096"/>
              <a:gd name="connsiteY548" fmla="*/ 641878 h 3089525"/>
              <a:gd name="connsiteX549" fmla="*/ 771371 w 5851096"/>
              <a:gd name="connsiteY549" fmla="*/ 1359994 h 3089525"/>
              <a:gd name="connsiteX550" fmla="*/ 771250 w 5851096"/>
              <a:gd name="connsiteY550" fmla="*/ 1361184 h 3089525"/>
              <a:gd name="connsiteX551" fmla="*/ 754286 w 5851096"/>
              <a:gd name="connsiteY551" fmla="*/ 1362780 h 3089525"/>
              <a:gd name="connsiteX552" fmla="*/ 654458 w 5851096"/>
              <a:gd name="connsiteY552" fmla="*/ 1372169 h 3089525"/>
              <a:gd name="connsiteX553" fmla="*/ 636551 w 5851096"/>
              <a:gd name="connsiteY553" fmla="*/ 1373854 h 3089525"/>
              <a:gd name="connsiteX554" fmla="*/ 636524 w 5851096"/>
              <a:gd name="connsiteY554" fmla="*/ 1373341 h 3089525"/>
              <a:gd name="connsiteX555" fmla="*/ 636002 w 5851096"/>
              <a:gd name="connsiteY555" fmla="*/ 1373376 h 3089525"/>
              <a:gd name="connsiteX556" fmla="*/ 635382 w 5851096"/>
              <a:gd name="connsiteY556" fmla="*/ 1361522 h 3089525"/>
              <a:gd name="connsiteX557" fmla="*/ 635382 w 5851096"/>
              <a:gd name="connsiteY557" fmla="*/ 1411078 h 3089525"/>
              <a:gd name="connsiteX558" fmla="*/ 636003 w 5851096"/>
              <a:gd name="connsiteY558" fmla="*/ 1399317 h 3089525"/>
              <a:gd name="connsiteX559" fmla="*/ 636524 w 5851096"/>
              <a:gd name="connsiteY559" fmla="*/ 1399351 h 3089525"/>
              <a:gd name="connsiteX560" fmla="*/ 636551 w 5851096"/>
              <a:gd name="connsiteY560" fmla="*/ 1398843 h 3089525"/>
              <a:gd name="connsiteX561" fmla="*/ 654426 w 5851096"/>
              <a:gd name="connsiteY561" fmla="*/ 1400511 h 3089525"/>
              <a:gd name="connsiteX562" fmla="*/ 754290 w 5851096"/>
              <a:gd name="connsiteY562" fmla="*/ 1409831 h 3089525"/>
              <a:gd name="connsiteX563" fmla="*/ 771250 w 5851096"/>
              <a:gd name="connsiteY563" fmla="*/ 1411413 h 3089525"/>
              <a:gd name="connsiteX564" fmla="*/ 771372 w 5851096"/>
              <a:gd name="connsiteY564" fmla="*/ 1412593 h 3089525"/>
              <a:gd name="connsiteX565" fmla="*/ 1493366 w 5851096"/>
              <a:gd name="connsiteY565" fmla="*/ 2125070 h 3089525"/>
              <a:gd name="connsiteX566" fmla="*/ 1493895 w 5851096"/>
              <a:gd name="connsiteY566" fmla="*/ 2125135 h 3089525"/>
              <a:gd name="connsiteX567" fmla="*/ 1494460 w 5851096"/>
              <a:gd name="connsiteY567" fmla="*/ 2132012 h 3089525"/>
              <a:gd name="connsiteX568" fmla="*/ 1502268 w 5851096"/>
              <a:gd name="connsiteY568" fmla="*/ 2227062 h 3089525"/>
              <a:gd name="connsiteX569" fmla="*/ 1503703 w 5851096"/>
              <a:gd name="connsiteY569" fmla="*/ 2244520 h 3089525"/>
              <a:gd name="connsiteX570" fmla="*/ 1503082 w 5851096"/>
              <a:gd name="connsiteY570" fmla="*/ 2256280 h 3089525"/>
              <a:gd name="connsiteX571" fmla="*/ 1502560 w 5851096"/>
              <a:gd name="connsiteY571" fmla="*/ 2256246 h 3089525"/>
              <a:gd name="connsiteX572" fmla="*/ 1502533 w 5851096"/>
              <a:gd name="connsiteY572" fmla="*/ 2256755 h 3089525"/>
              <a:gd name="connsiteX573" fmla="*/ 1484625 w 5851096"/>
              <a:gd name="connsiteY573" fmla="*/ 2255084 h 3089525"/>
              <a:gd name="connsiteX574" fmla="*/ 1384798 w 5851096"/>
              <a:gd name="connsiteY574" fmla="*/ 2245767 h 3089525"/>
              <a:gd name="connsiteX575" fmla="*/ 1367833 w 5851096"/>
              <a:gd name="connsiteY575" fmla="*/ 2244184 h 3089525"/>
              <a:gd name="connsiteX576" fmla="*/ 1367712 w 5851096"/>
              <a:gd name="connsiteY576" fmla="*/ 2243004 h 3089525"/>
              <a:gd name="connsiteX577" fmla="*/ 645718 w 5851096"/>
              <a:gd name="connsiteY577" fmla="*/ 1530527 h 3089525"/>
              <a:gd name="connsiteX578" fmla="*/ 645190 w 5851096"/>
              <a:gd name="connsiteY578" fmla="*/ 1530463 h 3089525"/>
              <a:gd name="connsiteX579" fmla="*/ 644626 w 5851096"/>
              <a:gd name="connsiteY579" fmla="*/ 1523599 h 3089525"/>
              <a:gd name="connsiteX580" fmla="*/ 636815 w 5851096"/>
              <a:gd name="connsiteY580" fmla="*/ 1428529 h 3089525"/>
              <a:gd name="connsiteX581" fmla="*/ 635382 w 5851096"/>
              <a:gd name="connsiteY581" fmla="*/ 1411078 h 3089525"/>
              <a:gd name="connsiteX582" fmla="*/ 0 w 5851096"/>
              <a:gd name="connsiteY582" fmla="*/ 120584 h 3089525"/>
              <a:gd name="connsiteX583" fmla="*/ 0 w 5851096"/>
              <a:gd name="connsiteY583" fmla="*/ 0 h 3089525"/>
              <a:gd name="connsiteX584" fmla="*/ 95071 w 5851096"/>
              <a:gd name="connsiteY584" fmla="*/ 0 h 3089525"/>
              <a:gd name="connsiteX585" fmla="*/ 23697 w 5851096"/>
              <a:gd name="connsiteY585" fmla="*/ 79433 h 3089525"/>
              <a:gd name="connsiteX586" fmla="*/ 0 w 5851096"/>
              <a:gd name="connsiteY586" fmla="*/ 459154 h 3089525"/>
              <a:gd name="connsiteX587" fmla="*/ 0 w 5851096"/>
              <a:gd name="connsiteY587" fmla="*/ 322913 h 3089525"/>
              <a:gd name="connsiteX588" fmla="*/ 85961 w 5851096"/>
              <a:gd name="connsiteY588" fmla="*/ 286715 h 3089525"/>
              <a:gd name="connsiteX589" fmla="*/ 364172 w 5851096"/>
              <a:gd name="connsiteY589" fmla="*/ 45955 h 3089525"/>
              <a:gd name="connsiteX590" fmla="*/ 387426 w 5851096"/>
              <a:gd name="connsiteY590" fmla="*/ 0 h 3089525"/>
              <a:gd name="connsiteX591" fmla="*/ 542918 w 5851096"/>
              <a:gd name="connsiteY591" fmla="*/ 0 h 3089525"/>
              <a:gd name="connsiteX592" fmla="*/ 488688 w 5851096"/>
              <a:gd name="connsiteY592" fmla="*/ 99096 h 3089525"/>
              <a:gd name="connsiteX593" fmla="*/ 13938 w 5851096"/>
              <a:gd name="connsiteY593" fmla="*/ 455878 h 3089525"/>
              <a:gd name="connsiteX594" fmla="*/ 0 w 5851096"/>
              <a:gd name="connsiteY594" fmla="*/ 1108862 h 3089525"/>
              <a:gd name="connsiteX595" fmla="*/ 0 w 5851096"/>
              <a:gd name="connsiteY595" fmla="*/ 893255 h 3089525"/>
              <a:gd name="connsiteX596" fmla="*/ 33376 w 5851096"/>
              <a:gd name="connsiteY596" fmla="*/ 945052 h 3089525"/>
              <a:gd name="connsiteX597" fmla="*/ 473320 w 5851096"/>
              <a:gd name="connsiteY597" fmla="*/ 1223782 h 3089525"/>
              <a:gd name="connsiteX598" fmla="*/ 9746 w 5851096"/>
              <a:gd name="connsiteY598" fmla="*/ 689563 h 3089525"/>
              <a:gd name="connsiteX599" fmla="*/ 0 w 5851096"/>
              <a:gd name="connsiteY599" fmla="*/ 686740 h 3089525"/>
              <a:gd name="connsiteX600" fmla="*/ 0 w 5851096"/>
              <a:gd name="connsiteY600" fmla="*/ 549764 h 3089525"/>
              <a:gd name="connsiteX601" fmla="*/ 27617 w 5851096"/>
              <a:gd name="connsiteY601" fmla="*/ 556541 h 3089525"/>
              <a:gd name="connsiteX602" fmla="*/ 612962 w 5851096"/>
              <a:gd name="connsiteY602" fmla="*/ 1241127 h 3089525"/>
              <a:gd name="connsiteX603" fmla="*/ 613492 w 5851096"/>
              <a:gd name="connsiteY603" fmla="*/ 1241192 h 3089525"/>
              <a:gd name="connsiteX604" fmla="*/ 614057 w 5851096"/>
              <a:gd name="connsiteY604" fmla="*/ 1248124 h 3089525"/>
              <a:gd name="connsiteX605" fmla="*/ 621865 w 5851096"/>
              <a:gd name="connsiteY605" fmla="*/ 1343926 h 3089525"/>
              <a:gd name="connsiteX606" fmla="*/ 623299 w 5851096"/>
              <a:gd name="connsiteY606" fmla="*/ 1361522 h 3089525"/>
              <a:gd name="connsiteX607" fmla="*/ 622679 w 5851096"/>
              <a:gd name="connsiteY607" fmla="*/ 1373376 h 3089525"/>
              <a:gd name="connsiteX608" fmla="*/ 622157 w 5851096"/>
              <a:gd name="connsiteY608" fmla="*/ 1373341 h 3089525"/>
              <a:gd name="connsiteX609" fmla="*/ 622129 w 5851096"/>
              <a:gd name="connsiteY609" fmla="*/ 1373854 h 3089525"/>
              <a:gd name="connsiteX610" fmla="*/ 604221 w 5851096"/>
              <a:gd name="connsiteY610" fmla="*/ 1372169 h 3089525"/>
              <a:gd name="connsiteX611" fmla="*/ 504394 w 5851096"/>
              <a:gd name="connsiteY611" fmla="*/ 1362780 h 3089525"/>
              <a:gd name="connsiteX612" fmla="*/ 487429 w 5851096"/>
              <a:gd name="connsiteY612" fmla="*/ 1361184 h 3089525"/>
              <a:gd name="connsiteX613" fmla="*/ 487308 w 5851096"/>
              <a:gd name="connsiteY613" fmla="*/ 1359994 h 3089525"/>
              <a:gd name="connsiteX614" fmla="*/ 5260 w 5851096"/>
              <a:gd name="connsiteY614" fmla="*/ 1114967 h 3089525"/>
              <a:gd name="connsiteX615" fmla="*/ 0 w 5851096"/>
              <a:gd name="connsiteY615" fmla="*/ 2216459 h 3089525"/>
              <a:gd name="connsiteX616" fmla="*/ 0 w 5851096"/>
              <a:gd name="connsiteY616" fmla="*/ 2080559 h 3089525"/>
              <a:gd name="connsiteX617" fmla="*/ 9744 w 5851096"/>
              <a:gd name="connsiteY617" fmla="*/ 2077760 h 3089525"/>
              <a:gd name="connsiteX618" fmla="*/ 473318 w 5851096"/>
              <a:gd name="connsiteY618" fmla="*/ 1547735 h 3089525"/>
              <a:gd name="connsiteX619" fmla="*/ 33374 w 5851096"/>
              <a:gd name="connsiteY619" fmla="*/ 1824276 h 3089525"/>
              <a:gd name="connsiteX620" fmla="*/ 0 w 5851096"/>
              <a:gd name="connsiteY620" fmla="*/ 1875663 h 3089525"/>
              <a:gd name="connsiteX621" fmla="*/ 0 w 5851096"/>
              <a:gd name="connsiteY621" fmla="*/ 1661750 h 3089525"/>
              <a:gd name="connsiteX622" fmla="*/ 5257 w 5851096"/>
              <a:gd name="connsiteY622" fmla="*/ 1655695 h 3089525"/>
              <a:gd name="connsiteX623" fmla="*/ 487305 w 5851096"/>
              <a:gd name="connsiteY623" fmla="*/ 1412593 h 3089525"/>
              <a:gd name="connsiteX624" fmla="*/ 487427 w 5851096"/>
              <a:gd name="connsiteY624" fmla="*/ 1411413 h 3089525"/>
              <a:gd name="connsiteX625" fmla="*/ 504388 w 5851096"/>
              <a:gd name="connsiteY625" fmla="*/ 1409831 h 3089525"/>
              <a:gd name="connsiteX626" fmla="*/ 604251 w 5851096"/>
              <a:gd name="connsiteY626" fmla="*/ 1400511 h 3089525"/>
              <a:gd name="connsiteX627" fmla="*/ 622127 w 5851096"/>
              <a:gd name="connsiteY627" fmla="*/ 1398843 h 3089525"/>
              <a:gd name="connsiteX628" fmla="*/ 622154 w 5851096"/>
              <a:gd name="connsiteY628" fmla="*/ 1399351 h 3089525"/>
              <a:gd name="connsiteX629" fmla="*/ 622675 w 5851096"/>
              <a:gd name="connsiteY629" fmla="*/ 1399317 h 3089525"/>
              <a:gd name="connsiteX630" fmla="*/ 623297 w 5851096"/>
              <a:gd name="connsiteY630" fmla="*/ 1411078 h 3089525"/>
              <a:gd name="connsiteX631" fmla="*/ 621863 w 5851096"/>
              <a:gd name="connsiteY631" fmla="*/ 1428529 h 3089525"/>
              <a:gd name="connsiteX632" fmla="*/ 614051 w 5851096"/>
              <a:gd name="connsiteY632" fmla="*/ 1523599 h 3089525"/>
              <a:gd name="connsiteX633" fmla="*/ 613488 w 5851096"/>
              <a:gd name="connsiteY633" fmla="*/ 1530463 h 3089525"/>
              <a:gd name="connsiteX634" fmla="*/ 612959 w 5851096"/>
              <a:gd name="connsiteY634" fmla="*/ 1530527 h 3089525"/>
              <a:gd name="connsiteX635" fmla="*/ 27613 w 5851096"/>
              <a:gd name="connsiteY635" fmla="*/ 2209736 h 3089525"/>
              <a:gd name="connsiteX636" fmla="*/ 0 w 5851096"/>
              <a:gd name="connsiteY636" fmla="*/ 2867081 h 3089525"/>
              <a:gd name="connsiteX637" fmla="*/ 0 w 5851096"/>
              <a:gd name="connsiteY637" fmla="*/ 2651475 h 3089525"/>
              <a:gd name="connsiteX638" fmla="*/ 33376 w 5851096"/>
              <a:gd name="connsiteY638" fmla="*/ 2703272 h 3089525"/>
              <a:gd name="connsiteX639" fmla="*/ 473320 w 5851096"/>
              <a:gd name="connsiteY639" fmla="*/ 2982001 h 3089525"/>
              <a:gd name="connsiteX640" fmla="*/ 9746 w 5851096"/>
              <a:gd name="connsiteY640" fmla="*/ 2447782 h 3089525"/>
              <a:gd name="connsiteX641" fmla="*/ 0 w 5851096"/>
              <a:gd name="connsiteY641" fmla="*/ 2444960 h 3089525"/>
              <a:gd name="connsiteX642" fmla="*/ 0 w 5851096"/>
              <a:gd name="connsiteY642" fmla="*/ 2307984 h 3089525"/>
              <a:gd name="connsiteX643" fmla="*/ 27617 w 5851096"/>
              <a:gd name="connsiteY643" fmla="*/ 2314760 h 3089525"/>
              <a:gd name="connsiteX644" fmla="*/ 612962 w 5851096"/>
              <a:gd name="connsiteY644" fmla="*/ 2999346 h 3089525"/>
              <a:gd name="connsiteX645" fmla="*/ 613492 w 5851096"/>
              <a:gd name="connsiteY645" fmla="*/ 2999411 h 3089525"/>
              <a:gd name="connsiteX646" fmla="*/ 614056 w 5851096"/>
              <a:gd name="connsiteY646" fmla="*/ 3006343 h 3089525"/>
              <a:gd name="connsiteX647" fmla="*/ 620836 w 5851096"/>
              <a:gd name="connsiteY647" fmla="*/ 3089525 h 3089525"/>
              <a:gd name="connsiteX648" fmla="*/ 370396 w 5851096"/>
              <a:gd name="connsiteY648" fmla="*/ 3089525 h 3089525"/>
              <a:gd name="connsiteX649" fmla="*/ 350661 w 5851096"/>
              <a:gd name="connsiteY649" fmla="*/ 3084682 h 3089525"/>
              <a:gd name="connsiteX650" fmla="*/ 5260 w 5851096"/>
              <a:gd name="connsiteY650" fmla="*/ 2873187 h 308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Lst>
            <a:rect l="l" t="t" r="r" b="b"/>
            <a:pathLst>
              <a:path w="5851096" h="3089525">
                <a:moveTo>
                  <a:pt x="5215514" y="659222"/>
                </a:moveTo>
                <a:cubicBezTo>
                  <a:pt x="5271247" y="939930"/>
                  <a:pt x="5495997" y="1162499"/>
                  <a:pt x="5783878" y="1223782"/>
                </a:cubicBezTo>
                <a:cubicBezTo>
                  <a:pt x="5728146" y="943074"/>
                  <a:pt x="5503395" y="720505"/>
                  <a:pt x="5215514" y="659222"/>
                </a:cubicBezTo>
                <a:close/>
                <a:moveTo>
                  <a:pt x="5215514" y="2417442"/>
                </a:moveTo>
                <a:cubicBezTo>
                  <a:pt x="5271247" y="2698150"/>
                  <a:pt x="5495997" y="2920718"/>
                  <a:pt x="5783878" y="2982001"/>
                </a:cubicBezTo>
                <a:cubicBezTo>
                  <a:pt x="5728146" y="2701294"/>
                  <a:pt x="5503395" y="2478725"/>
                  <a:pt x="5215514" y="2417442"/>
                </a:cubicBezTo>
                <a:close/>
                <a:moveTo>
                  <a:pt x="5215512" y="2107862"/>
                </a:moveTo>
                <a:cubicBezTo>
                  <a:pt x="5503392" y="2047060"/>
                  <a:pt x="5728143" y="1826239"/>
                  <a:pt x="5783876" y="1547735"/>
                </a:cubicBezTo>
                <a:cubicBezTo>
                  <a:pt x="5495995" y="1608537"/>
                  <a:pt x="5271244" y="1829358"/>
                  <a:pt x="5215512" y="2107862"/>
                </a:cubicBezTo>
                <a:close/>
                <a:moveTo>
                  <a:pt x="5065535" y="521483"/>
                </a:moveTo>
                <a:lnTo>
                  <a:pt x="5066157" y="509629"/>
                </a:lnTo>
                <a:lnTo>
                  <a:pt x="5066678" y="509663"/>
                </a:lnTo>
                <a:lnTo>
                  <a:pt x="5066705" y="509151"/>
                </a:lnTo>
                <a:lnTo>
                  <a:pt x="5084580" y="510833"/>
                </a:lnTo>
                <a:cubicBezTo>
                  <a:pt x="5118460" y="511379"/>
                  <a:pt x="5151823" y="514468"/>
                  <a:pt x="5184444" y="520226"/>
                </a:cubicBezTo>
                <a:cubicBezTo>
                  <a:pt x="5190277" y="519792"/>
                  <a:pt x="5195851" y="520774"/>
                  <a:pt x="5201405" y="521820"/>
                </a:cubicBezTo>
                <a:lnTo>
                  <a:pt x="5201527" y="523010"/>
                </a:lnTo>
                <a:cubicBezTo>
                  <a:pt x="5483077" y="569171"/>
                  <a:pt x="5718838" y="744362"/>
                  <a:pt x="5841311" y="983324"/>
                </a:cubicBezTo>
                <a:lnTo>
                  <a:pt x="5851096" y="1006985"/>
                </a:lnTo>
                <a:lnTo>
                  <a:pt x="5851096" y="1366179"/>
                </a:lnTo>
                <a:lnTo>
                  <a:pt x="5814952" y="1362779"/>
                </a:lnTo>
                <a:cubicBezTo>
                  <a:pt x="5809118" y="1363214"/>
                  <a:pt x="5803543" y="1362231"/>
                  <a:pt x="5797987" y="1361184"/>
                </a:cubicBezTo>
                <a:lnTo>
                  <a:pt x="5797866" y="1359994"/>
                </a:lnTo>
                <a:cubicBezTo>
                  <a:pt x="5422466" y="1298446"/>
                  <a:pt x="5128467" y="1007510"/>
                  <a:pt x="5075873" y="641878"/>
                </a:cubicBezTo>
                <a:cubicBezTo>
                  <a:pt x="5075697" y="641823"/>
                  <a:pt x="5075522" y="641817"/>
                  <a:pt x="5075344" y="641812"/>
                </a:cubicBezTo>
                <a:lnTo>
                  <a:pt x="5074781" y="634895"/>
                </a:lnTo>
                <a:cubicBezTo>
                  <a:pt x="5069489" y="603550"/>
                  <a:pt x="5066925" y="571542"/>
                  <a:pt x="5066970" y="539073"/>
                </a:cubicBezTo>
                <a:cubicBezTo>
                  <a:pt x="5065597" y="533241"/>
                  <a:pt x="5065535" y="527369"/>
                  <a:pt x="5065535" y="521483"/>
                </a:cubicBezTo>
                <a:close/>
                <a:moveTo>
                  <a:pt x="5065535" y="2279702"/>
                </a:moveTo>
                <a:lnTo>
                  <a:pt x="5066157" y="2267848"/>
                </a:lnTo>
                <a:lnTo>
                  <a:pt x="5066678" y="2267882"/>
                </a:lnTo>
                <a:lnTo>
                  <a:pt x="5066705" y="2267371"/>
                </a:lnTo>
                <a:lnTo>
                  <a:pt x="5084580" y="2269052"/>
                </a:lnTo>
                <a:cubicBezTo>
                  <a:pt x="5118460" y="2269598"/>
                  <a:pt x="5151823" y="2272687"/>
                  <a:pt x="5184444" y="2278445"/>
                </a:cubicBezTo>
                <a:cubicBezTo>
                  <a:pt x="5190277" y="2278011"/>
                  <a:pt x="5195851" y="2278993"/>
                  <a:pt x="5201405" y="2280040"/>
                </a:cubicBezTo>
                <a:lnTo>
                  <a:pt x="5201527" y="2281230"/>
                </a:lnTo>
                <a:cubicBezTo>
                  <a:pt x="5483077" y="2327390"/>
                  <a:pt x="5718838" y="2502582"/>
                  <a:pt x="5841311" y="2741544"/>
                </a:cubicBezTo>
                <a:lnTo>
                  <a:pt x="5851096" y="2765204"/>
                </a:lnTo>
                <a:lnTo>
                  <a:pt x="5851096" y="3089525"/>
                </a:lnTo>
                <a:lnTo>
                  <a:pt x="5680952" y="3089525"/>
                </a:lnTo>
                <a:lnTo>
                  <a:pt x="5661219" y="3084683"/>
                </a:lnTo>
                <a:cubicBezTo>
                  <a:pt x="5352738" y="2982764"/>
                  <a:pt x="5121893" y="2720025"/>
                  <a:pt x="5075873" y="2400097"/>
                </a:cubicBezTo>
                <a:cubicBezTo>
                  <a:pt x="5075697" y="2400042"/>
                  <a:pt x="5075522" y="2400037"/>
                  <a:pt x="5075344" y="2400032"/>
                </a:cubicBezTo>
                <a:lnTo>
                  <a:pt x="5074781" y="2393114"/>
                </a:lnTo>
                <a:cubicBezTo>
                  <a:pt x="5069489" y="2361770"/>
                  <a:pt x="5066925" y="2329761"/>
                  <a:pt x="5066970" y="2297292"/>
                </a:cubicBezTo>
                <a:cubicBezTo>
                  <a:pt x="5065597" y="2291461"/>
                  <a:pt x="5065535" y="2285589"/>
                  <a:pt x="5065535" y="2279702"/>
                </a:cubicBezTo>
                <a:close/>
                <a:moveTo>
                  <a:pt x="5065533" y="486299"/>
                </a:moveTo>
                <a:cubicBezTo>
                  <a:pt x="5065533" y="480458"/>
                  <a:pt x="5065595" y="474631"/>
                  <a:pt x="5066968" y="468842"/>
                </a:cubicBezTo>
                <a:cubicBezTo>
                  <a:pt x="5066923" y="436636"/>
                  <a:pt x="5069486" y="404884"/>
                  <a:pt x="5074776" y="373792"/>
                </a:cubicBezTo>
                <a:lnTo>
                  <a:pt x="5075341" y="366915"/>
                </a:lnTo>
                <a:cubicBezTo>
                  <a:pt x="5075518" y="366910"/>
                  <a:pt x="5075694" y="366905"/>
                  <a:pt x="5075869" y="366850"/>
                </a:cubicBezTo>
                <a:cubicBezTo>
                  <a:pt x="5089628" y="271960"/>
                  <a:pt x="5119903" y="182140"/>
                  <a:pt x="5163966" y="100280"/>
                </a:cubicBezTo>
                <a:lnTo>
                  <a:pt x="5229488" y="0"/>
                </a:lnTo>
                <a:lnTo>
                  <a:pt x="5405629" y="0"/>
                </a:lnTo>
                <a:lnTo>
                  <a:pt x="5334254" y="79433"/>
                </a:lnTo>
                <a:cubicBezTo>
                  <a:pt x="5276439" y="159050"/>
                  <a:pt x="5235311" y="250706"/>
                  <a:pt x="5215512" y="349642"/>
                </a:cubicBezTo>
                <a:cubicBezTo>
                  <a:pt x="5406992" y="309201"/>
                  <a:pt x="5570544" y="197965"/>
                  <a:pt x="5674730" y="45955"/>
                </a:cubicBezTo>
                <a:lnTo>
                  <a:pt x="5697983" y="0"/>
                </a:lnTo>
                <a:lnTo>
                  <a:pt x="5851096" y="0"/>
                </a:lnTo>
                <a:lnTo>
                  <a:pt x="5851096" y="4349"/>
                </a:lnTo>
                <a:lnTo>
                  <a:pt x="5799246" y="99096"/>
                </a:lnTo>
                <a:cubicBezTo>
                  <a:pt x="5669765" y="299632"/>
                  <a:pt x="5454064" y="443705"/>
                  <a:pt x="5201524" y="484784"/>
                </a:cubicBezTo>
                <a:lnTo>
                  <a:pt x="5201403" y="485964"/>
                </a:lnTo>
                <a:cubicBezTo>
                  <a:pt x="5195847" y="487004"/>
                  <a:pt x="5190272" y="487979"/>
                  <a:pt x="5184438" y="487548"/>
                </a:cubicBezTo>
                <a:cubicBezTo>
                  <a:pt x="5151829" y="493257"/>
                  <a:pt x="5118478" y="496322"/>
                  <a:pt x="5084610" y="496864"/>
                </a:cubicBezTo>
                <a:lnTo>
                  <a:pt x="5066703" y="498535"/>
                </a:lnTo>
                <a:lnTo>
                  <a:pt x="5066676" y="498027"/>
                </a:lnTo>
                <a:lnTo>
                  <a:pt x="5066154" y="498061"/>
                </a:lnTo>
                <a:cubicBezTo>
                  <a:pt x="5065562" y="494151"/>
                  <a:pt x="5065533" y="490228"/>
                  <a:pt x="5065533" y="486299"/>
                </a:cubicBezTo>
                <a:close/>
                <a:moveTo>
                  <a:pt x="5065533" y="2244520"/>
                </a:moveTo>
                <a:cubicBezTo>
                  <a:pt x="5065533" y="2238678"/>
                  <a:pt x="5065595" y="2232850"/>
                  <a:pt x="5066968" y="2227062"/>
                </a:cubicBezTo>
                <a:cubicBezTo>
                  <a:pt x="5066923" y="2194855"/>
                  <a:pt x="5069486" y="2163105"/>
                  <a:pt x="5074776" y="2132012"/>
                </a:cubicBezTo>
                <a:lnTo>
                  <a:pt x="5075341" y="2125135"/>
                </a:lnTo>
                <a:cubicBezTo>
                  <a:pt x="5075518" y="2125130"/>
                  <a:pt x="5075694" y="2125125"/>
                  <a:pt x="5075869" y="2125070"/>
                </a:cubicBezTo>
                <a:cubicBezTo>
                  <a:pt x="5128465" y="1762307"/>
                  <a:pt x="5422464" y="1473657"/>
                  <a:pt x="5797863" y="1412593"/>
                </a:cubicBezTo>
                <a:lnTo>
                  <a:pt x="5797985" y="1411413"/>
                </a:lnTo>
                <a:cubicBezTo>
                  <a:pt x="5803539" y="1410374"/>
                  <a:pt x="5809112" y="1409399"/>
                  <a:pt x="5814946" y="1409830"/>
                </a:cubicBezTo>
                <a:lnTo>
                  <a:pt x="5851096" y="1406457"/>
                </a:lnTo>
                <a:lnTo>
                  <a:pt x="5851096" y="1762823"/>
                </a:lnTo>
                <a:lnTo>
                  <a:pt x="5841309" y="1786304"/>
                </a:lnTo>
                <a:cubicBezTo>
                  <a:pt x="5718836" y="2023390"/>
                  <a:pt x="5483074" y="2197206"/>
                  <a:pt x="5201524" y="2243004"/>
                </a:cubicBezTo>
                <a:lnTo>
                  <a:pt x="5201403" y="2244184"/>
                </a:lnTo>
                <a:cubicBezTo>
                  <a:pt x="5195847" y="2245223"/>
                  <a:pt x="5190272" y="2246198"/>
                  <a:pt x="5184438" y="2245767"/>
                </a:cubicBezTo>
                <a:cubicBezTo>
                  <a:pt x="5151829" y="2251477"/>
                  <a:pt x="5118478" y="2254542"/>
                  <a:pt x="5084610" y="2255084"/>
                </a:cubicBezTo>
                <a:lnTo>
                  <a:pt x="5066703" y="2256755"/>
                </a:lnTo>
                <a:lnTo>
                  <a:pt x="5066676" y="2256246"/>
                </a:lnTo>
                <a:lnTo>
                  <a:pt x="5066154" y="2256280"/>
                </a:lnTo>
                <a:cubicBezTo>
                  <a:pt x="5065562" y="2252372"/>
                  <a:pt x="5065533" y="2248449"/>
                  <a:pt x="5065533" y="2244520"/>
                </a:cubicBezTo>
                <a:close/>
                <a:moveTo>
                  <a:pt x="4325732" y="1223782"/>
                </a:moveTo>
                <a:cubicBezTo>
                  <a:pt x="4613612" y="1162499"/>
                  <a:pt x="4838363" y="939930"/>
                  <a:pt x="4894096" y="659222"/>
                </a:cubicBezTo>
                <a:cubicBezTo>
                  <a:pt x="4606215" y="720505"/>
                  <a:pt x="4381464" y="943074"/>
                  <a:pt x="4325732" y="1223782"/>
                </a:cubicBezTo>
                <a:close/>
                <a:moveTo>
                  <a:pt x="4325732" y="1547735"/>
                </a:moveTo>
                <a:cubicBezTo>
                  <a:pt x="4381465" y="1826239"/>
                  <a:pt x="4606215" y="2047060"/>
                  <a:pt x="4894096" y="2107862"/>
                </a:cubicBezTo>
                <a:cubicBezTo>
                  <a:pt x="4838364" y="1829358"/>
                  <a:pt x="4613612" y="1608537"/>
                  <a:pt x="4325732" y="1547735"/>
                </a:cubicBezTo>
                <a:close/>
                <a:moveTo>
                  <a:pt x="4325732" y="2982001"/>
                </a:moveTo>
                <a:cubicBezTo>
                  <a:pt x="4613612" y="2920718"/>
                  <a:pt x="4838363" y="2698150"/>
                  <a:pt x="4894096" y="2417442"/>
                </a:cubicBezTo>
                <a:cubicBezTo>
                  <a:pt x="4606215" y="2478725"/>
                  <a:pt x="4381464" y="2701294"/>
                  <a:pt x="4325732" y="2982001"/>
                </a:cubicBezTo>
                <a:close/>
                <a:moveTo>
                  <a:pt x="4256134" y="0"/>
                </a:moveTo>
                <a:lnTo>
                  <a:pt x="4411625" y="0"/>
                </a:lnTo>
                <a:lnTo>
                  <a:pt x="4434878" y="45955"/>
                </a:lnTo>
                <a:cubicBezTo>
                  <a:pt x="4539065" y="197965"/>
                  <a:pt x="4702616" y="309201"/>
                  <a:pt x="4894096" y="349642"/>
                </a:cubicBezTo>
                <a:cubicBezTo>
                  <a:pt x="4874298" y="250706"/>
                  <a:pt x="4833170" y="159050"/>
                  <a:pt x="4775353" y="79433"/>
                </a:cubicBezTo>
                <a:lnTo>
                  <a:pt x="4703980" y="0"/>
                </a:lnTo>
                <a:lnTo>
                  <a:pt x="4880119" y="0"/>
                </a:lnTo>
                <a:lnTo>
                  <a:pt x="4945641" y="100280"/>
                </a:lnTo>
                <a:cubicBezTo>
                  <a:pt x="4989705" y="182140"/>
                  <a:pt x="5019980" y="271960"/>
                  <a:pt x="5033738" y="366850"/>
                </a:cubicBezTo>
                <a:cubicBezTo>
                  <a:pt x="5033914" y="366905"/>
                  <a:pt x="5034090" y="366910"/>
                  <a:pt x="5034267" y="366915"/>
                </a:cubicBezTo>
                <a:lnTo>
                  <a:pt x="5034832" y="373792"/>
                </a:lnTo>
                <a:cubicBezTo>
                  <a:pt x="5040122" y="404884"/>
                  <a:pt x="5042685" y="436636"/>
                  <a:pt x="5042640" y="468842"/>
                </a:cubicBezTo>
                <a:cubicBezTo>
                  <a:pt x="5044013" y="474631"/>
                  <a:pt x="5044074" y="480458"/>
                  <a:pt x="5044074" y="486299"/>
                </a:cubicBezTo>
                <a:cubicBezTo>
                  <a:pt x="5044074" y="490228"/>
                  <a:pt x="5044046" y="494151"/>
                  <a:pt x="5043454" y="498061"/>
                </a:cubicBezTo>
                <a:lnTo>
                  <a:pt x="5042932" y="498027"/>
                </a:lnTo>
                <a:lnTo>
                  <a:pt x="5042905" y="498535"/>
                </a:lnTo>
                <a:lnTo>
                  <a:pt x="5024997" y="496864"/>
                </a:lnTo>
                <a:cubicBezTo>
                  <a:pt x="4991129" y="496322"/>
                  <a:pt x="4957779" y="493257"/>
                  <a:pt x="4925170" y="487548"/>
                </a:cubicBezTo>
                <a:cubicBezTo>
                  <a:pt x="4919336" y="487979"/>
                  <a:pt x="4913761" y="487004"/>
                  <a:pt x="4908205" y="485964"/>
                </a:cubicBezTo>
                <a:lnTo>
                  <a:pt x="4908084" y="484784"/>
                </a:lnTo>
                <a:cubicBezTo>
                  <a:pt x="4655545" y="443705"/>
                  <a:pt x="4439844" y="299632"/>
                  <a:pt x="4310363" y="99096"/>
                </a:cubicBezTo>
                <a:close/>
                <a:moveTo>
                  <a:pt x="4178216" y="3089525"/>
                </a:moveTo>
                <a:lnTo>
                  <a:pt x="4184996" y="3006343"/>
                </a:lnTo>
                <a:lnTo>
                  <a:pt x="4185561" y="2999411"/>
                </a:lnTo>
                <a:cubicBezTo>
                  <a:pt x="4185737" y="2999406"/>
                  <a:pt x="4185914" y="2999401"/>
                  <a:pt x="4186090" y="2999346"/>
                </a:cubicBezTo>
                <a:cubicBezTo>
                  <a:pt x="4238685" y="2633713"/>
                  <a:pt x="4532684" y="2342777"/>
                  <a:pt x="4908083" y="2281230"/>
                </a:cubicBezTo>
                <a:lnTo>
                  <a:pt x="4908205" y="2280040"/>
                </a:lnTo>
                <a:cubicBezTo>
                  <a:pt x="4913759" y="2278993"/>
                  <a:pt x="4919332" y="2278011"/>
                  <a:pt x="4925166" y="2278445"/>
                </a:cubicBezTo>
                <a:cubicBezTo>
                  <a:pt x="4957787" y="2272687"/>
                  <a:pt x="4991150" y="2269598"/>
                  <a:pt x="5025030" y="2269052"/>
                </a:cubicBezTo>
                <a:lnTo>
                  <a:pt x="5042905" y="2267371"/>
                </a:lnTo>
                <a:lnTo>
                  <a:pt x="5042932" y="2267882"/>
                </a:lnTo>
                <a:lnTo>
                  <a:pt x="5043453" y="2267848"/>
                </a:lnTo>
                <a:lnTo>
                  <a:pt x="5044074" y="2279702"/>
                </a:lnTo>
                <a:cubicBezTo>
                  <a:pt x="5044074" y="2285589"/>
                  <a:pt x="5044013" y="2291461"/>
                  <a:pt x="5042640" y="2297292"/>
                </a:cubicBezTo>
                <a:cubicBezTo>
                  <a:pt x="5042685" y="2329761"/>
                  <a:pt x="5040121" y="2361770"/>
                  <a:pt x="5034829" y="2393114"/>
                </a:cubicBezTo>
                <a:lnTo>
                  <a:pt x="5034266" y="2400032"/>
                </a:lnTo>
                <a:cubicBezTo>
                  <a:pt x="5034088" y="2400037"/>
                  <a:pt x="5033912" y="2400042"/>
                  <a:pt x="5033737" y="2400097"/>
                </a:cubicBezTo>
                <a:cubicBezTo>
                  <a:pt x="4987717" y="2720025"/>
                  <a:pt x="4756872" y="2982764"/>
                  <a:pt x="4448391" y="3084683"/>
                </a:cubicBezTo>
                <a:lnTo>
                  <a:pt x="4428658" y="3089525"/>
                </a:lnTo>
                <a:close/>
                <a:moveTo>
                  <a:pt x="4175753" y="1361522"/>
                </a:moveTo>
                <a:cubicBezTo>
                  <a:pt x="4175753" y="1355634"/>
                  <a:pt x="4175815" y="1349760"/>
                  <a:pt x="4177187" y="1343926"/>
                </a:cubicBezTo>
                <a:cubicBezTo>
                  <a:pt x="4177144" y="1311465"/>
                  <a:pt x="4179705" y="1279462"/>
                  <a:pt x="4184996" y="1248124"/>
                </a:cubicBezTo>
                <a:lnTo>
                  <a:pt x="4185561" y="1241192"/>
                </a:lnTo>
                <a:cubicBezTo>
                  <a:pt x="4185737" y="1241187"/>
                  <a:pt x="4185914" y="1241182"/>
                  <a:pt x="4186090" y="1241127"/>
                </a:cubicBezTo>
                <a:cubicBezTo>
                  <a:pt x="4238685" y="875493"/>
                  <a:pt x="4532684" y="584557"/>
                  <a:pt x="4908083" y="523010"/>
                </a:cubicBezTo>
                <a:lnTo>
                  <a:pt x="4908205" y="521820"/>
                </a:lnTo>
                <a:cubicBezTo>
                  <a:pt x="4913759" y="520774"/>
                  <a:pt x="4919332" y="519792"/>
                  <a:pt x="4925166" y="520226"/>
                </a:cubicBezTo>
                <a:cubicBezTo>
                  <a:pt x="4957787" y="514468"/>
                  <a:pt x="4991150" y="511379"/>
                  <a:pt x="5025030" y="510833"/>
                </a:cubicBezTo>
                <a:lnTo>
                  <a:pt x="5042905" y="509151"/>
                </a:lnTo>
                <a:lnTo>
                  <a:pt x="5042932" y="509663"/>
                </a:lnTo>
                <a:lnTo>
                  <a:pt x="5043453" y="509629"/>
                </a:lnTo>
                <a:lnTo>
                  <a:pt x="5044074" y="521483"/>
                </a:lnTo>
                <a:cubicBezTo>
                  <a:pt x="5044074" y="527369"/>
                  <a:pt x="5044013" y="533241"/>
                  <a:pt x="5042640" y="539073"/>
                </a:cubicBezTo>
                <a:cubicBezTo>
                  <a:pt x="5042685" y="571542"/>
                  <a:pt x="5040121" y="603550"/>
                  <a:pt x="5034829" y="634895"/>
                </a:cubicBezTo>
                <a:lnTo>
                  <a:pt x="5034266" y="641812"/>
                </a:lnTo>
                <a:cubicBezTo>
                  <a:pt x="5034088" y="641817"/>
                  <a:pt x="5033912" y="641823"/>
                  <a:pt x="5033737" y="641878"/>
                </a:cubicBezTo>
                <a:cubicBezTo>
                  <a:pt x="4981143" y="1007510"/>
                  <a:pt x="4687144" y="1298446"/>
                  <a:pt x="4311744" y="1359994"/>
                </a:cubicBezTo>
                <a:lnTo>
                  <a:pt x="4311623" y="1361184"/>
                </a:lnTo>
                <a:cubicBezTo>
                  <a:pt x="4306067" y="1362231"/>
                  <a:pt x="4300492" y="1363214"/>
                  <a:pt x="4294658" y="1362780"/>
                </a:cubicBezTo>
                <a:cubicBezTo>
                  <a:pt x="4262048" y="1368535"/>
                  <a:pt x="4228698" y="1371623"/>
                  <a:pt x="4194831" y="1372169"/>
                </a:cubicBezTo>
                <a:lnTo>
                  <a:pt x="4176923" y="1373854"/>
                </a:lnTo>
                <a:lnTo>
                  <a:pt x="4176896" y="1373341"/>
                </a:lnTo>
                <a:lnTo>
                  <a:pt x="4176374" y="1373376"/>
                </a:lnTo>
                <a:cubicBezTo>
                  <a:pt x="4175781" y="1369436"/>
                  <a:pt x="4175753" y="1365482"/>
                  <a:pt x="4175753" y="1361522"/>
                </a:cubicBezTo>
                <a:close/>
                <a:moveTo>
                  <a:pt x="4175753" y="1411078"/>
                </a:moveTo>
                <a:lnTo>
                  <a:pt x="4176375" y="1399317"/>
                </a:lnTo>
                <a:lnTo>
                  <a:pt x="4176896" y="1399351"/>
                </a:lnTo>
                <a:lnTo>
                  <a:pt x="4176923" y="1398843"/>
                </a:lnTo>
                <a:lnTo>
                  <a:pt x="4194799" y="1400511"/>
                </a:lnTo>
                <a:cubicBezTo>
                  <a:pt x="4228677" y="1401053"/>
                  <a:pt x="4262041" y="1404118"/>
                  <a:pt x="4294662" y="1409831"/>
                </a:cubicBezTo>
                <a:cubicBezTo>
                  <a:pt x="4300495" y="1409399"/>
                  <a:pt x="4306069" y="1410375"/>
                  <a:pt x="4311623" y="1411413"/>
                </a:cubicBezTo>
                <a:lnTo>
                  <a:pt x="4311745" y="1412593"/>
                </a:lnTo>
                <a:cubicBezTo>
                  <a:pt x="4687144" y="1473657"/>
                  <a:pt x="4981143" y="1762307"/>
                  <a:pt x="5033738" y="2125070"/>
                </a:cubicBezTo>
                <a:cubicBezTo>
                  <a:pt x="5033914" y="2125125"/>
                  <a:pt x="5034090" y="2125130"/>
                  <a:pt x="5034267" y="2125135"/>
                </a:cubicBezTo>
                <a:lnTo>
                  <a:pt x="5034832" y="2132012"/>
                </a:lnTo>
                <a:cubicBezTo>
                  <a:pt x="5040122" y="2163105"/>
                  <a:pt x="5042685" y="2194855"/>
                  <a:pt x="5042640" y="2227062"/>
                </a:cubicBezTo>
                <a:cubicBezTo>
                  <a:pt x="5044013" y="2232850"/>
                  <a:pt x="5044074" y="2238678"/>
                  <a:pt x="5044074" y="2244520"/>
                </a:cubicBezTo>
                <a:cubicBezTo>
                  <a:pt x="5044074" y="2248449"/>
                  <a:pt x="5044046" y="2252372"/>
                  <a:pt x="5043454" y="2256280"/>
                </a:cubicBezTo>
                <a:lnTo>
                  <a:pt x="5042932" y="2256246"/>
                </a:lnTo>
                <a:lnTo>
                  <a:pt x="5042905" y="2256755"/>
                </a:lnTo>
                <a:lnTo>
                  <a:pt x="5024997" y="2255084"/>
                </a:lnTo>
                <a:cubicBezTo>
                  <a:pt x="4991129" y="2254542"/>
                  <a:pt x="4957779" y="2251477"/>
                  <a:pt x="4925170" y="2245767"/>
                </a:cubicBezTo>
                <a:cubicBezTo>
                  <a:pt x="4919336" y="2246198"/>
                  <a:pt x="4913761" y="2245223"/>
                  <a:pt x="4908205" y="2244184"/>
                </a:cubicBezTo>
                <a:lnTo>
                  <a:pt x="4908084" y="2243004"/>
                </a:lnTo>
                <a:cubicBezTo>
                  <a:pt x="4532684" y="2181939"/>
                  <a:pt x="4238685" y="1893288"/>
                  <a:pt x="4186091" y="1530527"/>
                </a:cubicBezTo>
                <a:cubicBezTo>
                  <a:pt x="4185915" y="1530472"/>
                  <a:pt x="4185739" y="1530468"/>
                  <a:pt x="4185562" y="1530463"/>
                </a:cubicBezTo>
                <a:lnTo>
                  <a:pt x="4184999" y="1523599"/>
                </a:lnTo>
                <a:cubicBezTo>
                  <a:pt x="4179707" y="1492501"/>
                  <a:pt x="4177144" y="1460743"/>
                  <a:pt x="4177187" y="1428529"/>
                </a:cubicBezTo>
                <a:cubicBezTo>
                  <a:pt x="4175815" y="1422743"/>
                  <a:pt x="4175753" y="1416918"/>
                  <a:pt x="4175753" y="1411078"/>
                </a:cubicBezTo>
                <a:close/>
                <a:moveTo>
                  <a:pt x="3445328" y="659222"/>
                </a:moveTo>
                <a:cubicBezTo>
                  <a:pt x="3501061" y="939930"/>
                  <a:pt x="3725812" y="1162499"/>
                  <a:pt x="4013692" y="1223782"/>
                </a:cubicBezTo>
                <a:cubicBezTo>
                  <a:pt x="3957960" y="943074"/>
                  <a:pt x="3733209" y="720505"/>
                  <a:pt x="3445328" y="659222"/>
                </a:cubicBezTo>
                <a:close/>
                <a:moveTo>
                  <a:pt x="3445328" y="2417442"/>
                </a:moveTo>
                <a:cubicBezTo>
                  <a:pt x="3501061" y="2698150"/>
                  <a:pt x="3725812" y="2920718"/>
                  <a:pt x="4013692" y="2982001"/>
                </a:cubicBezTo>
                <a:cubicBezTo>
                  <a:pt x="3957960" y="2701294"/>
                  <a:pt x="3733209" y="2478725"/>
                  <a:pt x="3445328" y="2417442"/>
                </a:cubicBezTo>
                <a:close/>
                <a:moveTo>
                  <a:pt x="3445326" y="2107862"/>
                </a:moveTo>
                <a:cubicBezTo>
                  <a:pt x="3733207" y="2047060"/>
                  <a:pt x="3957957" y="1826239"/>
                  <a:pt x="4013690" y="1547735"/>
                </a:cubicBezTo>
                <a:cubicBezTo>
                  <a:pt x="3725809" y="1608537"/>
                  <a:pt x="3501058" y="1829358"/>
                  <a:pt x="3445326" y="2107862"/>
                </a:cubicBezTo>
                <a:close/>
                <a:moveTo>
                  <a:pt x="3295350" y="521483"/>
                </a:moveTo>
                <a:lnTo>
                  <a:pt x="3295971" y="509629"/>
                </a:lnTo>
                <a:lnTo>
                  <a:pt x="3296492" y="509663"/>
                </a:lnTo>
                <a:lnTo>
                  <a:pt x="3296519" y="509151"/>
                </a:lnTo>
                <a:lnTo>
                  <a:pt x="3314395" y="510833"/>
                </a:lnTo>
                <a:cubicBezTo>
                  <a:pt x="3348274" y="511379"/>
                  <a:pt x="3381637" y="514468"/>
                  <a:pt x="3414258" y="520226"/>
                </a:cubicBezTo>
                <a:cubicBezTo>
                  <a:pt x="3420092" y="519792"/>
                  <a:pt x="3425665" y="520774"/>
                  <a:pt x="3431219" y="521820"/>
                </a:cubicBezTo>
                <a:lnTo>
                  <a:pt x="3431341" y="523010"/>
                </a:lnTo>
                <a:cubicBezTo>
                  <a:pt x="3806740" y="584557"/>
                  <a:pt x="4100739" y="875493"/>
                  <a:pt x="4153335" y="1241127"/>
                </a:cubicBezTo>
                <a:cubicBezTo>
                  <a:pt x="4153510" y="1241182"/>
                  <a:pt x="4153688" y="1241187"/>
                  <a:pt x="4153863" y="1241192"/>
                </a:cubicBezTo>
                <a:lnTo>
                  <a:pt x="4154429" y="1248124"/>
                </a:lnTo>
                <a:cubicBezTo>
                  <a:pt x="4159718" y="1279462"/>
                  <a:pt x="4162281" y="1311465"/>
                  <a:pt x="4162237" y="1343926"/>
                </a:cubicBezTo>
                <a:cubicBezTo>
                  <a:pt x="4163610" y="1349760"/>
                  <a:pt x="4163671" y="1355634"/>
                  <a:pt x="4163671" y="1361522"/>
                </a:cubicBezTo>
                <a:cubicBezTo>
                  <a:pt x="4163671" y="1365482"/>
                  <a:pt x="4163642" y="1369436"/>
                  <a:pt x="4163050" y="1373376"/>
                </a:cubicBezTo>
                <a:lnTo>
                  <a:pt x="4162528" y="1373341"/>
                </a:lnTo>
                <a:lnTo>
                  <a:pt x="4162501" y="1373854"/>
                </a:lnTo>
                <a:lnTo>
                  <a:pt x="4144594" y="1372169"/>
                </a:lnTo>
                <a:cubicBezTo>
                  <a:pt x="4110727" y="1371623"/>
                  <a:pt x="4077375" y="1368535"/>
                  <a:pt x="4044766" y="1362780"/>
                </a:cubicBezTo>
                <a:cubicBezTo>
                  <a:pt x="4038932" y="1363214"/>
                  <a:pt x="4033357" y="1362231"/>
                  <a:pt x="4027802" y="1361184"/>
                </a:cubicBezTo>
                <a:lnTo>
                  <a:pt x="4027681" y="1359994"/>
                </a:lnTo>
                <a:cubicBezTo>
                  <a:pt x="3652280" y="1298446"/>
                  <a:pt x="3358281" y="1007510"/>
                  <a:pt x="3305687" y="641878"/>
                </a:cubicBezTo>
                <a:cubicBezTo>
                  <a:pt x="3305511" y="641823"/>
                  <a:pt x="3305336" y="641818"/>
                  <a:pt x="3305158" y="641812"/>
                </a:cubicBezTo>
                <a:lnTo>
                  <a:pt x="3304595" y="634895"/>
                </a:lnTo>
                <a:cubicBezTo>
                  <a:pt x="3299303" y="603550"/>
                  <a:pt x="3296740" y="571542"/>
                  <a:pt x="3296784" y="539073"/>
                </a:cubicBezTo>
                <a:cubicBezTo>
                  <a:pt x="3295411" y="533241"/>
                  <a:pt x="3295350" y="527369"/>
                  <a:pt x="3295350" y="521483"/>
                </a:cubicBezTo>
                <a:close/>
                <a:moveTo>
                  <a:pt x="3295350" y="2279702"/>
                </a:moveTo>
                <a:lnTo>
                  <a:pt x="3295971" y="2267848"/>
                </a:lnTo>
                <a:lnTo>
                  <a:pt x="3296492" y="2267882"/>
                </a:lnTo>
                <a:lnTo>
                  <a:pt x="3296519" y="2267371"/>
                </a:lnTo>
                <a:lnTo>
                  <a:pt x="3314395" y="2269052"/>
                </a:lnTo>
                <a:cubicBezTo>
                  <a:pt x="3348274" y="2269598"/>
                  <a:pt x="3381637" y="2272687"/>
                  <a:pt x="3414258" y="2278445"/>
                </a:cubicBezTo>
                <a:cubicBezTo>
                  <a:pt x="3420092" y="2278011"/>
                  <a:pt x="3425665" y="2278993"/>
                  <a:pt x="3431219" y="2280040"/>
                </a:cubicBezTo>
                <a:lnTo>
                  <a:pt x="3431341" y="2281230"/>
                </a:lnTo>
                <a:cubicBezTo>
                  <a:pt x="3806740" y="2342777"/>
                  <a:pt x="4100739" y="2633713"/>
                  <a:pt x="4153335" y="2999346"/>
                </a:cubicBezTo>
                <a:cubicBezTo>
                  <a:pt x="4153510" y="2999401"/>
                  <a:pt x="4153688" y="2999406"/>
                  <a:pt x="4153863" y="2999411"/>
                </a:cubicBezTo>
                <a:lnTo>
                  <a:pt x="4154429" y="3006343"/>
                </a:lnTo>
                <a:lnTo>
                  <a:pt x="4161209" y="3089525"/>
                </a:lnTo>
                <a:lnTo>
                  <a:pt x="3910768" y="3089525"/>
                </a:lnTo>
                <a:lnTo>
                  <a:pt x="3891034" y="3084683"/>
                </a:lnTo>
                <a:cubicBezTo>
                  <a:pt x="3582552" y="2982764"/>
                  <a:pt x="3351706" y="2720025"/>
                  <a:pt x="3305687" y="2400097"/>
                </a:cubicBezTo>
                <a:cubicBezTo>
                  <a:pt x="3305511" y="2400042"/>
                  <a:pt x="3305336" y="2400037"/>
                  <a:pt x="3305158" y="2400032"/>
                </a:cubicBezTo>
                <a:lnTo>
                  <a:pt x="3304595" y="2393114"/>
                </a:lnTo>
                <a:cubicBezTo>
                  <a:pt x="3299303" y="2361770"/>
                  <a:pt x="3296740" y="2329761"/>
                  <a:pt x="3296784" y="2297292"/>
                </a:cubicBezTo>
                <a:cubicBezTo>
                  <a:pt x="3295411" y="2291461"/>
                  <a:pt x="3295350" y="2285589"/>
                  <a:pt x="3295350" y="2279702"/>
                </a:cubicBezTo>
                <a:close/>
                <a:moveTo>
                  <a:pt x="3295347" y="486299"/>
                </a:moveTo>
                <a:cubicBezTo>
                  <a:pt x="3295347" y="480458"/>
                  <a:pt x="3295409" y="474631"/>
                  <a:pt x="3296782" y="468842"/>
                </a:cubicBezTo>
                <a:cubicBezTo>
                  <a:pt x="3296738" y="436636"/>
                  <a:pt x="3299300" y="404884"/>
                  <a:pt x="3304590" y="373792"/>
                </a:cubicBezTo>
                <a:lnTo>
                  <a:pt x="3305155" y="366915"/>
                </a:lnTo>
                <a:cubicBezTo>
                  <a:pt x="3305332" y="366910"/>
                  <a:pt x="3305508" y="366905"/>
                  <a:pt x="3305684" y="366850"/>
                </a:cubicBezTo>
                <a:cubicBezTo>
                  <a:pt x="3319442" y="271960"/>
                  <a:pt x="3349717" y="182140"/>
                  <a:pt x="3393781" y="100280"/>
                </a:cubicBezTo>
                <a:lnTo>
                  <a:pt x="3459303" y="0"/>
                </a:lnTo>
                <a:lnTo>
                  <a:pt x="3635443" y="0"/>
                </a:lnTo>
                <a:lnTo>
                  <a:pt x="3564068" y="79433"/>
                </a:lnTo>
                <a:cubicBezTo>
                  <a:pt x="3506253" y="159050"/>
                  <a:pt x="3465125" y="250706"/>
                  <a:pt x="3445326" y="349642"/>
                </a:cubicBezTo>
                <a:cubicBezTo>
                  <a:pt x="3636807" y="309201"/>
                  <a:pt x="3800358" y="197965"/>
                  <a:pt x="3904544" y="45955"/>
                </a:cubicBezTo>
                <a:lnTo>
                  <a:pt x="3927798" y="0"/>
                </a:lnTo>
                <a:lnTo>
                  <a:pt x="4083290" y="0"/>
                </a:lnTo>
                <a:lnTo>
                  <a:pt x="4029061" y="99096"/>
                </a:lnTo>
                <a:cubicBezTo>
                  <a:pt x="3899579" y="299632"/>
                  <a:pt x="3683877" y="443705"/>
                  <a:pt x="3431338" y="484784"/>
                </a:cubicBezTo>
                <a:lnTo>
                  <a:pt x="3431217" y="485964"/>
                </a:lnTo>
                <a:cubicBezTo>
                  <a:pt x="3425661" y="487004"/>
                  <a:pt x="3420086" y="487979"/>
                  <a:pt x="3414252" y="487548"/>
                </a:cubicBezTo>
                <a:cubicBezTo>
                  <a:pt x="3381643" y="493257"/>
                  <a:pt x="3348292" y="496322"/>
                  <a:pt x="3314425" y="496864"/>
                </a:cubicBezTo>
                <a:lnTo>
                  <a:pt x="3296517" y="498535"/>
                </a:lnTo>
                <a:lnTo>
                  <a:pt x="3296490" y="498027"/>
                </a:lnTo>
                <a:lnTo>
                  <a:pt x="3295968" y="498061"/>
                </a:lnTo>
                <a:cubicBezTo>
                  <a:pt x="3295376" y="494151"/>
                  <a:pt x="3295347" y="490228"/>
                  <a:pt x="3295347" y="486299"/>
                </a:cubicBezTo>
                <a:close/>
                <a:moveTo>
                  <a:pt x="3295347" y="2244520"/>
                </a:moveTo>
                <a:cubicBezTo>
                  <a:pt x="3295347" y="2238678"/>
                  <a:pt x="3295409" y="2232850"/>
                  <a:pt x="3296782" y="2227062"/>
                </a:cubicBezTo>
                <a:cubicBezTo>
                  <a:pt x="3296738" y="2194855"/>
                  <a:pt x="3299300" y="2163105"/>
                  <a:pt x="3304590" y="2132012"/>
                </a:cubicBezTo>
                <a:lnTo>
                  <a:pt x="3305155" y="2125135"/>
                </a:lnTo>
                <a:cubicBezTo>
                  <a:pt x="3305332" y="2125130"/>
                  <a:pt x="3305508" y="2125125"/>
                  <a:pt x="3305684" y="2125070"/>
                </a:cubicBezTo>
                <a:cubicBezTo>
                  <a:pt x="3358279" y="1762307"/>
                  <a:pt x="3652278" y="1473657"/>
                  <a:pt x="4027678" y="1412593"/>
                </a:cubicBezTo>
                <a:lnTo>
                  <a:pt x="4027800" y="1411413"/>
                </a:lnTo>
                <a:cubicBezTo>
                  <a:pt x="4033353" y="1410375"/>
                  <a:pt x="4038927" y="1409399"/>
                  <a:pt x="4044760" y="1409831"/>
                </a:cubicBezTo>
                <a:cubicBezTo>
                  <a:pt x="4077382" y="1404118"/>
                  <a:pt x="4110744" y="1401053"/>
                  <a:pt x="4144624" y="1400511"/>
                </a:cubicBezTo>
                <a:lnTo>
                  <a:pt x="4162499" y="1398843"/>
                </a:lnTo>
                <a:lnTo>
                  <a:pt x="4162526" y="1399351"/>
                </a:lnTo>
                <a:lnTo>
                  <a:pt x="4163047" y="1399317"/>
                </a:lnTo>
                <a:lnTo>
                  <a:pt x="4163669" y="1411078"/>
                </a:lnTo>
                <a:cubicBezTo>
                  <a:pt x="4163669" y="1416918"/>
                  <a:pt x="4163608" y="1422743"/>
                  <a:pt x="4162235" y="1428529"/>
                </a:cubicBezTo>
                <a:cubicBezTo>
                  <a:pt x="4162279" y="1460743"/>
                  <a:pt x="4159715" y="1492501"/>
                  <a:pt x="4154424" y="1523599"/>
                </a:cubicBezTo>
                <a:lnTo>
                  <a:pt x="4153860" y="1530463"/>
                </a:lnTo>
                <a:cubicBezTo>
                  <a:pt x="4153683" y="1530468"/>
                  <a:pt x="4153507" y="1530472"/>
                  <a:pt x="4153332" y="1530527"/>
                </a:cubicBezTo>
                <a:cubicBezTo>
                  <a:pt x="4100737" y="1893288"/>
                  <a:pt x="3806738" y="2181939"/>
                  <a:pt x="3431338" y="2243004"/>
                </a:cubicBezTo>
                <a:lnTo>
                  <a:pt x="3431217" y="2244184"/>
                </a:lnTo>
                <a:cubicBezTo>
                  <a:pt x="3425661" y="2245223"/>
                  <a:pt x="3420086" y="2246198"/>
                  <a:pt x="3414252" y="2245767"/>
                </a:cubicBezTo>
                <a:cubicBezTo>
                  <a:pt x="3381643" y="2251477"/>
                  <a:pt x="3348292" y="2254542"/>
                  <a:pt x="3314425" y="2255084"/>
                </a:cubicBezTo>
                <a:lnTo>
                  <a:pt x="3296517" y="2256755"/>
                </a:lnTo>
                <a:lnTo>
                  <a:pt x="3296490" y="2256246"/>
                </a:lnTo>
                <a:lnTo>
                  <a:pt x="3295968" y="2256280"/>
                </a:lnTo>
                <a:cubicBezTo>
                  <a:pt x="3295376" y="2252372"/>
                  <a:pt x="3295347" y="2248449"/>
                  <a:pt x="3295347" y="2244520"/>
                </a:cubicBezTo>
                <a:close/>
                <a:moveTo>
                  <a:pt x="2555546" y="1223782"/>
                </a:moveTo>
                <a:cubicBezTo>
                  <a:pt x="2843426" y="1162499"/>
                  <a:pt x="3068177" y="939930"/>
                  <a:pt x="3123910" y="659222"/>
                </a:cubicBezTo>
                <a:cubicBezTo>
                  <a:pt x="2836029" y="720505"/>
                  <a:pt x="2611278" y="943074"/>
                  <a:pt x="2555546" y="1223782"/>
                </a:cubicBezTo>
                <a:close/>
                <a:moveTo>
                  <a:pt x="2555546" y="1547735"/>
                </a:moveTo>
                <a:cubicBezTo>
                  <a:pt x="2611279" y="1826239"/>
                  <a:pt x="2836029" y="2047060"/>
                  <a:pt x="3123910" y="2107862"/>
                </a:cubicBezTo>
                <a:cubicBezTo>
                  <a:pt x="3068178" y="1829358"/>
                  <a:pt x="2843426" y="1608537"/>
                  <a:pt x="2555546" y="1547735"/>
                </a:cubicBezTo>
                <a:close/>
                <a:moveTo>
                  <a:pt x="2555546" y="2982001"/>
                </a:moveTo>
                <a:cubicBezTo>
                  <a:pt x="2843426" y="2920718"/>
                  <a:pt x="3068177" y="2698150"/>
                  <a:pt x="3123910" y="2417442"/>
                </a:cubicBezTo>
                <a:cubicBezTo>
                  <a:pt x="2836029" y="2478725"/>
                  <a:pt x="2611278" y="2701294"/>
                  <a:pt x="2555546" y="2982001"/>
                </a:cubicBezTo>
                <a:close/>
                <a:moveTo>
                  <a:pt x="2485948" y="0"/>
                </a:moveTo>
                <a:lnTo>
                  <a:pt x="2641440" y="0"/>
                </a:lnTo>
                <a:lnTo>
                  <a:pt x="2664693" y="45955"/>
                </a:lnTo>
                <a:cubicBezTo>
                  <a:pt x="2768879" y="197965"/>
                  <a:pt x="2932430" y="309201"/>
                  <a:pt x="3123910" y="349642"/>
                </a:cubicBezTo>
                <a:cubicBezTo>
                  <a:pt x="3104112" y="250706"/>
                  <a:pt x="3062984" y="159050"/>
                  <a:pt x="3005167" y="79433"/>
                </a:cubicBezTo>
                <a:lnTo>
                  <a:pt x="2933794" y="0"/>
                </a:lnTo>
                <a:lnTo>
                  <a:pt x="3109934" y="0"/>
                </a:lnTo>
                <a:lnTo>
                  <a:pt x="3175456" y="100280"/>
                </a:lnTo>
                <a:cubicBezTo>
                  <a:pt x="3219520" y="182140"/>
                  <a:pt x="3249795" y="271960"/>
                  <a:pt x="3263553" y="366850"/>
                </a:cubicBezTo>
                <a:cubicBezTo>
                  <a:pt x="3263728" y="366905"/>
                  <a:pt x="3263905" y="366910"/>
                  <a:pt x="3264081" y="366915"/>
                </a:cubicBezTo>
                <a:lnTo>
                  <a:pt x="3264647" y="373792"/>
                </a:lnTo>
                <a:cubicBezTo>
                  <a:pt x="3269936" y="404884"/>
                  <a:pt x="3272499" y="436636"/>
                  <a:pt x="3272455" y="468842"/>
                </a:cubicBezTo>
                <a:cubicBezTo>
                  <a:pt x="3273828" y="474631"/>
                  <a:pt x="3273888" y="480458"/>
                  <a:pt x="3273888" y="486299"/>
                </a:cubicBezTo>
                <a:cubicBezTo>
                  <a:pt x="3273888" y="490228"/>
                  <a:pt x="3273860" y="494151"/>
                  <a:pt x="3273268" y="498061"/>
                </a:cubicBezTo>
                <a:lnTo>
                  <a:pt x="3272746" y="498027"/>
                </a:lnTo>
                <a:lnTo>
                  <a:pt x="3272719" y="498535"/>
                </a:lnTo>
                <a:lnTo>
                  <a:pt x="3254811" y="496864"/>
                </a:lnTo>
                <a:cubicBezTo>
                  <a:pt x="3220945" y="496322"/>
                  <a:pt x="3187593" y="493257"/>
                  <a:pt x="3154984" y="487548"/>
                </a:cubicBezTo>
                <a:cubicBezTo>
                  <a:pt x="3149150" y="487979"/>
                  <a:pt x="3143575" y="487004"/>
                  <a:pt x="3138020" y="485964"/>
                </a:cubicBezTo>
                <a:lnTo>
                  <a:pt x="3137899" y="484784"/>
                </a:lnTo>
                <a:cubicBezTo>
                  <a:pt x="2885360" y="443705"/>
                  <a:pt x="2669659" y="299632"/>
                  <a:pt x="2540177" y="99096"/>
                </a:cubicBezTo>
                <a:close/>
                <a:moveTo>
                  <a:pt x="2408030" y="3089525"/>
                </a:moveTo>
                <a:lnTo>
                  <a:pt x="2414810" y="3006343"/>
                </a:lnTo>
                <a:lnTo>
                  <a:pt x="2415375" y="2999411"/>
                </a:lnTo>
                <a:cubicBezTo>
                  <a:pt x="2415552" y="2999406"/>
                  <a:pt x="2415728" y="2999401"/>
                  <a:pt x="2415904" y="2999346"/>
                </a:cubicBezTo>
                <a:cubicBezTo>
                  <a:pt x="2468499" y="2633713"/>
                  <a:pt x="2762498" y="2342777"/>
                  <a:pt x="3137898" y="2281230"/>
                </a:cubicBezTo>
                <a:lnTo>
                  <a:pt x="3138020" y="2280040"/>
                </a:lnTo>
                <a:cubicBezTo>
                  <a:pt x="3143573" y="2278993"/>
                  <a:pt x="3149146" y="2278011"/>
                  <a:pt x="3154980" y="2278445"/>
                </a:cubicBezTo>
                <a:cubicBezTo>
                  <a:pt x="3187602" y="2272687"/>
                  <a:pt x="3220964" y="2269598"/>
                  <a:pt x="3254844" y="2269052"/>
                </a:cubicBezTo>
                <a:lnTo>
                  <a:pt x="3272719" y="2267371"/>
                </a:lnTo>
                <a:lnTo>
                  <a:pt x="3272746" y="2267882"/>
                </a:lnTo>
                <a:lnTo>
                  <a:pt x="3273267" y="2267848"/>
                </a:lnTo>
                <a:lnTo>
                  <a:pt x="3273888" y="2279702"/>
                </a:lnTo>
                <a:cubicBezTo>
                  <a:pt x="3273888" y="2285589"/>
                  <a:pt x="3273828" y="2291461"/>
                  <a:pt x="3272455" y="2297292"/>
                </a:cubicBezTo>
                <a:cubicBezTo>
                  <a:pt x="3272499" y="2329761"/>
                  <a:pt x="3269935" y="2361770"/>
                  <a:pt x="3264644" y="2393114"/>
                </a:cubicBezTo>
                <a:lnTo>
                  <a:pt x="3264080" y="2400032"/>
                </a:lnTo>
                <a:cubicBezTo>
                  <a:pt x="3263903" y="2400037"/>
                  <a:pt x="3263726" y="2400042"/>
                  <a:pt x="3263552" y="2400097"/>
                </a:cubicBezTo>
                <a:cubicBezTo>
                  <a:pt x="3217532" y="2720025"/>
                  <a:pt x="2986686" y="2982764"/>
                  <a:pt x="2678205" y="3084683"/>
                </a:cubicBezTo>
                <a:lnTo>
                  <a:pt x="2658472" y="3089525"/>
                </a:lnTo>
                <a:close/>
                <a:moveTo>
                  <a:pt x="2405567" y="1361522"/>
                </a:moveTo>
                <a:cubicBezTo>
                  <a:pt x="2405567" y="1355634"/>
                  <a:pt x="2405629" y="1349760"/>
                  <a:pt x="2407002" y="1343926"/>
                </a:cubicBezTo>
                <a:cubicBezTo>
                  <a:pt x="2406958" y="1311465"/>
                  <a:pt x="2409520" y="1279462"/>
                  <a:pt x="2414810" y="1248124"/>
                </a:cubicBezTo>
                <a:lnTo>
                  <a:pt x="2415375" y="1241192"/>
                </a:lnTo>
                <a:cubicBezTo>
                  <a:pt x="2415552" y="1241187"/>
                  <a:pt x="2415728" y="1241182"/>
                  <a:pt x="2415904" y="1241127"/>
                </a:cubicBezTo>
                <a:cubicBezTo>
                  <a:pt x="2468499" y="875493"/>
                  <a:pt x="2762498" y="584557"/>
                  <a:pt x="3137898" y="523010"/>
                </a:cubicBezTo>
                <a:lnTo>
                  <a:pt x="3138020" y="521820"/>
                </a:lnTo>
                <a:cubicBezTo>
                  <a:pt x="3143573" y="520774"/>
                  <a:pt x="3149146" y="519792"/>
                  <a:pt x="3154980" y="520226"/>
                </a:cubicBezTo>
                <a:cubicBezTo>
                  <a:pt x="3187602" y="514468"/>
                  <a:pt x="3220964" y="511379"/>
                  <a:pt x="3254844" y="510833"/>
                </a:cubicBezTo>
                <a:lnTo>
                  <a:pt x="3272719" y="509151"/>
                </a:lnTo>
                <a:lnTo>
                  <a:pt x="3272746" y="509663"/>
                </a:lnTo>
                <a:lnTo>
                  <a:pt x="3273267" y="509629"/>
                </a:lnTo>
                <a:lnTo>
                  <a:pt x="3273888" y="521483"/>
                </a:lnTo>
                <a:cubicBezTo>
                  <a:pt x="3273888" y="527369"/>
                  <a:pt x="3273828" y="533241"/>
                  <a:pt x="3272455" y="539073"/>
                </a:cubicBezTo>
                <a:cubicBezTo>
                  <a:pt x="3272499" y="571542"/>
                  <a:pt x="3269935" y="603550"/>
                  <a:pt x="3264644" y="634895"/>
                </a:cubicBezTo>
                <a:lnTo>
                  <a:pt x="3264080" y="641812"/>
                </a:lnTo>
                <a:cubicBezTo>
                  <a:pt x="3263903" y="641818"/>
                  <a:pt x="3263726" y="641823"/>
                  <a:pt x="3263552" y="641878"/>
                </a:cubicBezTo>
                <a:cubicBezTo>
                  <a:pt x="3210957" y="1007510"/>
                  <a:pt x="2916958" y="1298446"/>
                  <a:pt x="2541558" y="1359994"/>
                </a:cubicBezTo>
                <a:lnTo>
                  <a:pt x="2541437" y="1361184"/>
                </a:lnTo>
                <a:cubicBezTo>
                  <a:pt x="2535881" y="1362231"/>
                  <a:pt x="2530306" y="1363214"/>
                  <a:pt x="2524472" y="1362780"/>
                </a:cubicBezTo>
                <a:cubicBezTo>
                  <a:pt x="2491863" y="1368535"/>
                  <a:pt x="2458513" y="1371623"/>
                  <a:pt x="2424645" y="1372169"/>
                </a:cubicBezTo>
                <a:lnTo>
                  <a:pt x="2406737" y="1373854"/>
                </a:lnTo>
                <a:lnTo>
                  <a:pt x="2406710" y="1373341"/>
                </a:lnTo>
                <a:lnTo>
                  <a:pt x="2406188" y="1373376"/>
                </a:lnTo>
                <a:cubicBezTo>
                  <a:pt x="2405596" y="1369436"/>
                  <a:pt x="2405567" y="1365482"/>
                  <a:pt x="2405567" y="1361522"/>
                </a:cubicBezTo>
                <a:close/>
                <a:moveTo>
                  <a:pt x="2405567" y="1411078"/>
                </a:moveTo>
                <a:lnTo>
                  <a:pt x="2406189" y="1399317"/>
                </a:lnTo>
                <a:lnTo>
                  <a:pt x="2406710" y="1399351"/>
                </a:lnTo>
                <a:lnTo>
                  <a:pt x="2406737" y="1398843"/>
                </a:lnTo>
                <a:lnTo>
                  <a:pt x="2424613" y="1400511"/>
                </a:lnTo>
                <a:cubicBezTo>
                  <a:pt x="2458492" y="1401053"/>
                  <a:pt x="2491855" y="1404118"/>
                  <a:pt x="2524476" y="1409831"/>
                </a:cubicBezTo>
                <a:cubicBezTo>
                  <a:pt x="2530309" y="1409399"/>
                  <a:pt x="2535883" y="1410375"/>
                  <a:pt x="2541437" y="1411413"/>
                </a:cubicBezTo>
                <a:lnTo>
                  <a:pt x="2541559" y="1412593"/>
                </a:lnTo>
                <a:cubicBezTo>
                  <a:pt x="2916958" y="1473657"/>
                  <a:pt x="3210957" y="1762307"/>
                  <a:pt x="3263553" y="2125070"/>
                </a:cubicBezTo>
                <a:cubicBezTo>
                  <a:pt x="3263728" y="2125125"/>
                  <a:pt x="3263905" y="2125130"/>
                  <a:pt x="3264081" y="2125135"/>
                </a:cubicBezTo>
                <a:lnTo>
                  <a:pt x="3264647" y="2132012"/>
                </a:lnTo>
                <a:cubicBezTo>
                  <a:pt x="3269936" y="2163105"/>
                  <a:pt x="3272499" y="2194855"/>
                  <a:pt x="3272455" y="2227062"/>
                </a:cubicBezTo>
                <a:cubicBezTo>
                  <a:pt x="3273828" y="2232850"/>
                  <a:pt x="3273888" y="2238678"/>
                  <a:pt x="3273888" y="2244520"/>
                </a:cubicBezTo>
                <a:cubicBezTo>
                  <a:pt x="3273888" y="2248449"/>
                  <a:pt x="3273860" y="2252372"/>
                  <a:pt x="3273268" y="2256280"/>
                </a:cubicBezTo>
                <a:lnTo>
                  <a:pt x="3272746" y="2256246"/>
                </a:lnTo>
                <a:lnTo>
                  <a:pt x="3272719" y="2256755"/>
                </a:lnTo>
                <a:lnTo>
                  <a:pt x="3254811" y="2255084"/>
                </a:lnTo>
                <a:cubicBezTo>
                  <a:pt x="3220945" y="2254542"/>
                  <a:pt x="3187593" y="2251477"/>
                  <a:pt x="3154984" y="2245767"/>
                </a:cubicBezTo>
                <a:cubicBezTo>
                  <a:pt x="3149150" y="2246198"/>
                  <a:pt x="3143575" y="2245223"/>
                  <a:pt x="3138020" y="2244184"/>
                </a:cubicBezTo>
                <a:lnTo>
                  <a:pt x="3137899" y="2243004"/>
                </a:lnTo>
                <a:cubicBezTo>
                  <a:pt x="2762498" y="2181939"/>
                  <a:pt x="2468499" y="1893288"/>
                  <a:pt x="2415905" y="1530527"/>
                </a:cubicBezTo>
                <a:cubicBezTo>
                  <a:pt x="2415730" y="1530472"/>
                  <a:pt x="2415554" y="1530468"/>
                  <a:pt x="2415376" y="1530463"/>
                </a:cubicBezTo>
                <a:lnTo>
                  <a:pt x="2414813" y="1523599"/>
                </a:lnTo>
                <a:cubicBezTo>
                  <a:pt x="2409521" y="1492501"/>
                  <a:pt x="2406958" y="1460743"/>
                  <a:pt x="2407002" y="1428529"/>
                </a:cubicBezTo>
                <a:cubicBezTo>
                  <a:pt x="2405629" y="1422743"/>
                  <a:pt x="2405567" y="1416918"/>
                  <a:pt x="2405567" y="1411078"/>
                </a:cubicBezTo>
                <a:close/>
                <a:moveTo>
                  <a:pt x="1675142" y="659222"/>
                </a:moveTo>
                <a:cubicBezTo>
                  <a:pt x="1730875" y="939930"/>
                  <a:pt x="1955626" y="1162499"/>
                  <a:pt x="2243506" y="1223782"/>
                </a:cubicBezTo>
                <a:cubicBezTo>
                  <a:pt x="2187774" y="943074"/>
                  <a:pt x="1963023" y="720505"/>
                  <a:pt x="1675142" y="659222"/>
                </a:cubicBezTo>
                <a:close/>
                <a:moveTo>
                  <a:pt x="1675142" y="2417442"/>
                </a:moveTo>
                <a:cubicBezTo>
                  <a:pt x="1730875" y="2698150"/>
                  <a:pt x="1955626" y="2920718"/>
                  <a:pt x="2243506" y="2982001"/>
                </a:cubicBezTo>
                <a:cubicBezTo>
                  <a:pt x="2187774" y="2701294"/>
                  <a:pt x="1963023" y="2478725"/>
                  <a:pt x="1675142" y="2417442"/>
                </a:cubicBezTo>
                <a:close/>
                <a:moveTo>
                  <a:pt x="1675140" y="2107862"/>
                </a:moveTo>
                <a:cubicBezTo>
                  <a:pt x="1963020" y="2047060"/>
                  <a:pt x="2187772" y="1826239"/>
                  <a:pt x="2243504" y="1547735"/>
                </a:cubicBezTo>
                <a:cubicBezTo>
                  <a:pt x="1955623" y="1608537"/>
                  <a:pt x="1730872" y="1829358"/>
                  <a:pt x="1675140" y="2107862"/>
                </a:cubicBezTo>
                <a:close/>
                <a:moveTo>
                  <a:pt x="1525164" y="521483"/>
                </a:moveTo>
                <a:lnTo>
                  <a:pt x="1525785" y="509629"/>
                </a:lnTo>
                <a:lnTo>
                  <a:pt x="1526306" y="509663"/>
                </a:lnTo>
                <a:lnTo>
                  <a:pt x="1526333" y="509151"/>
                </a:lnTo>
                <a:lnTo>
                  <a:pt x="1544208" y="510833"/>
                </a:lnTo>
                <a:cubicBezTo>
                  <a:pt x="1578088" y="511379"/>
                  <a:pt x="1611450" y="514468"/>
                  <a:pt x="1644072" y="520226"/>
                </a:cubicBezTo>
                <a:cubicBezTo>
                  <a:pt x="1649905" y="519792"/>
                  <a:pt x="1655479" y="520774"/>
                  <a:pt x="1661032" y="521820"/>
                </a:cubicBezTo>
                <a:lnTo>
                  <a:pt x="1661154" y="523010"/>
                </a:lnTo>
                <a:cubicBezTo>
                  <a:pt x="2036554" y="584557"/>
                  <a:pt x="2330554" y="875493"/>
                  <a:pt x="2383148" y="1241127"/>
                </a:cubicBezTo>
                <a:cubicBezTo>
                  <a:pt x="2383324" y="1241182"/>
                  <a:pt x="2383501" y="1241187"/>
                  <a:pt x="2383678" y="1241192"/>
                </a:cubicBezTo>
                <a:lnTo>
                  <a:pt x="2384242" y="1248124"/>
                </a:lnTo>
                <a:cubicBezTo>
                  <a:pt x="2389533" y="1279462"/>
                  <a:pt x="2392095" y="1311465"/>
                  <a:pt x="2392051" y="1343926"/>
                </a:cubicBezTo>
                <a:cubicBezTo>
                  <a:pt x="2393423" y="1349760"/>
                  <a:pt x="2393485" y="1355634"/>
                  <a:pt x="2393485" y="1361522"/>
                </a:cubicBezTo>
                <a:cubicBezTo>
                  <a:pt x="2393485" y="1365482"/>
                  <a:pt x="2393457" y="1369436"/>
                  <a:pt x="2392864" y="1373376"/>
                </a:cubicBezTo>
                <a:lnTo>
                  <a:pt x="2392342" y="1373341"/>
                </a:lnTo>
                <a:lnTo>
                  <a:pt x="2392315" y="1373854"/>
                </a:lnTo>
                <a:lnTo>
                  <a:pt x="2374407" y="1372169"/>
                </a:lnTo>
                <a:cubicBezTo>
                  <a:pt x="2340540" y="1371623"/>
                  <a:pt x="2307190" y="1368535"/>
                  <a:pt x="2274580" y="1362780"/>
                </a:cubicBezTo>
                <a:cubicBezTo>
                  <a:pt x="2268746" y="1363214"/>
                  <a:pt x="2263171" y="1362231"/>
                  <a:pt x="2257615" y="1361184"/>
                </a:cubicBezTo>
                <a:lnTo>
                  <a:pt x="2257494" y="1359994"/>
                </a:lnTo>
                <a:cubicBezTo>
                  <a:pt x="1882094" y="1298446"/>
                  <a:pt x="1588095" y="1007510"/>
                  <a:pt x="1535500" y="641878"/>
                </a:cubicBezTo>
                <a:cubicBezTo>
                  <a:pt x="1535326" y="641823"/>
                  <a:pt x="1535149" y="641818"/>
                  <a:pt x="1534972" y="641812"/>
                </a:cubicBezTo>
                <a:lnTo>
                  <a:pt x="1534408" y="634895"/>
                </a:lnTo>
                <a:cubicBezTo>
                  <a:pt x="1529117" y="603550"/>
                  <a:pt x="1526553" y="571542"/>
                  <a:pt x="1526597" y="539073"/>
                </a:cubicBezTo>
                <a:cubicBezTo>
                  <a:pt x="1525224" y="533241"/>
                  <a:pt x="1525164" y="527369"/>
                  <a:pt x="1525164" y="521483"/>
                </a:cubicBezTo>
                <a:close/>
                <a:moveTo>
                  <a:pt x="1525164" y="2279702"/>
                </a:moveTo>
                <a:lnTo>
                  <a:pt x="1525785" y="2267848"/>
                </a:lnTo>
                <a:lnTo>
                  <a:pt x="1526306" y="2267882"/>
                </a:lnTo>
                <a:lnTo>
                  <a:pt x="1526333" y="2267371"/>
                </a:lnTo>
                <a:lnTo>
                  <a:pt x="1544208" y="2269052"/>
                </a:lnTo>
                <a:cubicBezTo>
                  <a:pt x="1578088" y="2269598"/>
                  <a:pt x="1611450" y="2272687"/>
                  <a:pt x="1644072" y="2278445"/>
                </a:cubicBezTo>
                <a:cubicBezTo>
                  <a:pt x="1649905" y="2278011"/>
                  <a:pt x="1655479" y="2278993"/>
                  <a:pt x="1661032" y="2280040"/>
                </a:cubicBezTo>
                <a:lnTo>
                  <a:pt x="1661154" y="2281230"/>
                </a:lnTo>
                <a:cubicBezTo>
                  <a:pt x="2036554" y="2342777"/>
                  <a:pt x="2330554" y="2633713"/>
                  <a:pt x="2383148" y="2999346"/>
                </a:cubicBezTo>
                <a:cubicBezTo>
                  <a:pt x="2383324" y="2999401"/>
                  <a:pt x="2383501" y="2999406"/>
                  <a:pt x="2383678" y="2999411"/>
                </a:cubicBezTo>
                <a:lnTo>
                  <a:pt x="2384242" y="3006343"/>
                </a:lnTo>
                <a:lnTo>
                  <a:pt x="2391022" y="3089525"/>
                </a:lnTo>
                <a:lnTo>
                  <a:pt x="2140581" y="3089525"/>
                </a:lnTo>
                <a:lnTo>
                  <a:pt x="2120847" y="3084683"/>
                </a:lnTo>
                <a:cubicBezTo>
                  <a:pt x="1812366" y="2982764"/>
                  <a:pt x="1581520" y="2720025"/>
                  <a:pt x="1535500" y="2400097"/>
                </a:cubicBezTo>
                <a:cubicBezTo>
                  <a:pt x="1535326" y="2400042"/>
                  <a:pt x="1535149" y="2400037"/>
                  <a:pt x="1534972" y="2400032"/>
                </a:cubicBezTo>
                <a:lnTo>
                  <a:pt x="1534408" y="2393114"/>
                </a:lnTo>
                <a:cubicBezTo>
                  <a:pt x="1529117" y="2361770"/>
                  <a:pt x="1526553" y="2329761"/>
                  <a:pt x="1526597" y="2297292"/>
                </a:cubicBezTo>
                <a:cubicBezTo>
                  <a:pt x="1525224" y="2291461"/>
                  <a:pt x="1525164" y="2285589"/>
                  <a:pt x="1525164" y="2279702"/>
                </a:cubicBezTo>
                <a:close/>
                <a:moveTo>
                  <a:pt x="1525162" y="486299"/>
                </a:moveTo>
                <a:cubicBezTo>
                  <a:pt x="1525162" y="480458"/>
                  <a:pt x="1525222" y="474631"/>
                  <a:pt x="1526595" y="468842"/>
                </a:cubicBezTo>
                <a:cubicBezTo>
                  <a:pt x="1526551" y="436636"/>
                  <a:pt x="1529114" y="404884"/>
                  <a:pt x="1534403" y="373792"/>
                </a:cubicBezTo>
                <a:lnTo>
                  <a:pt x="1534969" y="366915"/>
                </a:lnTo>
                <a:cubicBezTo>
                  <a:pt x="1535145" y="366910"/>
                  <a:pt x="1535323" y="366905"/>
                  <a:pt x="1535497" y="366850"/>
                </a:cubicBezTo>
                <a:cubicBezTo>
                  <a:pt x="1549256" y="271960"/>
                  <a:pt x="1579531" y="182140"/>
                  <a:pt x="1623594" y="100280"/>
                </a:cubicBezTo>
                <a:lnTo>
                  <a:pt x="1689117" y="0"/>
                </a:lnTo>
                <a:lnTo>
                  <a:pt x="1865257" y="0"/>
                </a:lnTo>
                <a:lnTo>
                  <a:pt x="1793882" y="79433"/>
                </a:lnTo>
                <a:cubicBezTo>
                  <a:pt x="1736067" y="159050"/>
                  <a:pt x="1694939" y="250706"/>
                  <a:pt x="1675140" y="349642"/>
                </a:cubicBezTo>
                <a:cubicBezTo>
                  <a:pt x="1866621" y="309201"/>
                  <a:pt x="2030172" y="197965"/>
                  <a:pt x="2134358" y="45955"/>
                </a:cubicBezTo>
                <a:lnTo>
                  <a:pt x="2157611" y="0"/>
                </a:lnTo>
                <a:lnTo>
                  <a:pt x="2313103" y="0"/>
                </a:lnTo>
                <a:lnTo>
                  <a:pt x="2258874" y="99096"/>
                </a:lnTo>
                <a:cubicBezTo>
                  <a:pt x="2129392" y="299632"/>
                  <a:pt x="1913691" y="443705"/>
                  <a:pt x="1661151" y="484784"/>
                </a:cubicBezTo>
                <a:lnTo>
                  <a:pt x="1661030" y="485964"/>
                </a:lnTo>
                <a:cubicBezTo>
                  <a:pt x="1655475" y="487004"/>
                  <a:pt x="1649900" y="487979"/>
                  <a:pt x="1644066" y="487548"/>
                </a:cubicBezTo>
                <a:cubicBezTo>
                  <a:pt x="1611457" y="493257"/>
                  <a:pt x="1578105" y="496322"/>
                  <a:pt x="1544239" y="496864"/>
                </a:cubicBezTo>
                <a:lnTo>
                  <a:pt x="1526331" y="498535"/>
                </a:lnTo>
                <a:lnTo>
                  <a:pt x="1526304" y="498027"/>
                </a:lnTo>
                <a:lnTo>
                  <a:pt x="1525782" y="498061"/>
                </a:lnTo>
                <a:cubicBezTo>
                  <a:pt x="1525190" y="494151"/>
                  <a:pt x="1525162" y="490228"/>
                  <a:pt x="1525162" y="486299"/>
                </a:cubicBezTo>
                <a:close/>
                <a:moveTo>
                  <a:pt x="1525161" y="2244520"/>
                </a:moveTo>
                <a:cubicBezTo>
                  <a:pt x="1525161" y="2238678"/>
                  <a:pt x="1525222" y="2232850"/>
                  <a:pt x="1526595" y="2227062"/>
                </a:cubicBezTo>
                <a:cubicBezTo>
                  <a:pt x="1526551" y="2194855"/>
                  <a:pt x="1529114" y="2163105"/>
                  <a:pt x="1534403" y="2132012"/>
                </a:cubicBezTo>
                <a:lnTo>
                  <a:pt x="1534969" y="2125135"/>
                </a:lnTo>
                <a:cubicBezTo>
                  <a:pt x="1535145" y="2125130"/>
                  <a:pt x="1535322" y="2125125"/>
                  <a:pt x="1535497" y="2125070"/>
                </a:cubicBezTo>
                <a:cubicBezTo>
                  <a:pt x="1588092" y="1762307"/>
                  <a:pt x="1882092" y="1473657"/>
                  <a:pt x="2257491" y="1412593"/>
                </a:cubicBezTo>
                <a:lnTo>
                  <a:pt x="2257613" y="1411413"/>
                </a:lnTo>
                <a:cubicBezTo>
                  <a:pt x="2263167" y="1410375"/>
                  <a:pt x="2268741" y="1409399"/>
                  <a:pt x="2274574" y="1409831"/>
                </a:cubicBezTo>
                <a:cubicBezTo>
                  <a:pt x="2307195" y="1404118"/>
                  <a:pt x="2340559" y="1401053"/>
                  <a:pt x="2374437" y="1400511"/>
                </a:cubicBezTo>
                <a:lnTo>
                  <a:pt x="2392313" y="1398843"/>
                </a:lnTo>
                <a:lnTo>
                  <a:pt x="2392341" y="1399351"/>
                </a:lnTo>
                <a:lnTo>
                  <a:pt x="2392861" y="1399317"/>
                </a:lnTo>
                <a:lnTo>
                  <a:pt x="2393483" y="1411078"/>
                </a:lnTo>
                <a:cubicBezTo>
                  <a:pt x="2393483" y="1416918"/>
                  <a:pt x="2393421" y="1422743"/>
                  <a:pt x="2392048" y="1428529"/>
                </a:cubicBezTo>
                <a:cubicBezTo>
                  <a:pt x="2392092" y="1460743"/>
                  <a:pt x="2389530" y="1492501"/>
                  <a:pt x="2384237" y="1523599"/>
                </a:cubicBezTo>
                <a:lnTo>
                  <a:pt x="2383674" y="1530463"/>
                </a:lnTo>
                <a:cubicBezTo>
                  <a:pt x="2383497" y="1530468"/>
                  <a:pt x="2383321" y="1530472"/>
                  <a:pt x="2383145" y="1530527"/>
                </a:cubicBezTo>
                <a:cubicBezTo>
                  <a:pt x="2330551" y="1893288"/>
                  <a:pt x="2036552" y="2181939"/>
                  <a:pt x="1661151" y="2243004"/>
                </a:cubicBezTo>
                <a:lnTo>
                  <a:pt x="1661030" y="2244184"/>
                </a:lnTo>
                <a:cubicBezTo>
                  <a:pt x="1655475" y="2245223"/>
                  <a:pt x="1649900" y="2246198"/>
                  <a:pt x="1644066" y="2245767"/>
                </a:cubicBezTo>
                <a:cubicBezTo>
                  <a:pt x="1611457" y="2251477"/>
                  <a:pt x="1578105" y="2254542"/>
                  <a:pt x="1544238" y="2255084"/>
                </a:cubicBezTo>
                <a:lnTo>
                  <a:pt x="1526331" y="2256755"/>
                </a:lnTo>
                <a:lnTo>
                  <a:pt x="1526304" y="2256246"/>
                </a:lnTo>
                <a:lnTo>
                  <a:pt x="1525782" y="2256280"/>
                </a:lnTo>
                <a:cubicBezTo>
                  <a:pt x="1525190" y="2252372"/>
                  <a:pt x="1525161" y="2248449"/>
                  <a:pt x="1525161" y="2244520"/>
                </a:cubicBezTo>
                <a:close/>
                <a:moveTo>
                  <a:pt x="785360" y="1223782"/>
                </a:moveTo>
                <a:cubicBezTo>
                  <a:pt x="1073241" y="1162499"/>
                  <a:pt x="1297991" y="939930"/>
                  <a:pt x="1353724" y="659222"/>
                </a:cubicBezTo>
                <a:cubicBezTo>
                  <a:pt x="1065844" y="720505"/>
                  <a:pt x="841092" y="943074"/>
                  <a:pt x="785360" y="1223782"/>
                </a:cubicBezTo>
                <a:close/>
                <a:moveTo>
                  <a:pt x="785360" y="1547735"/>
                </a:moveTo>
                <a:cubicBezTo>
                  <a:pt x="841093" y="1826239"/>
                  <a:pt x="1065843" y="2047060"/>
                  <a:pt x="1353724" y="2107862"/>
                </a:cubicBezTo>
                <a:cubicBezTo>
                  <a:pt x="1297992" y="1829358"/>
                  <a:pt x="1073241" y="1608537"/>
                  <a:pt x="785360" y="1547735"/>
                </a:cubicBezTo>
                <a:close/>
                <a:moveTo>
                  <a:pt x="785360" y="2982001"/>
                </a:moveTo>
                <a:cubicBezTo>
                  <a:pt x="1073241" y="2920718"/>
                  <a:pt x="1297991" y="2698150"/>
                  <a:pt x="1353724" y="2417442"/>
                </a:cubicBezTo>
                <a:cubicBezTo>
                  <a:pt x="1065843" y="2478725"/>
                  <a:pt x="841092" y="2701294"/>
                  <a:pt x="785360" y="2982001"/>
                </a:cubicBezTo>
                <a:close/>
                <a:moveTo>
                  <a:pt x="715762" y="0"/>
                </a:moveTo>
                <a:lnTo>
                  <a:pt x="871255" y="0"/>
                </a:lnTo>
                <a:lnTo>
                  <a:pt x="894508" y="45955"/>
                </a:lnTo>
                <a:cubicBezTo>
                  <a:pt x="998693" y="197966"/>
                  <a:pt x="1162244" y="309201"/>
                  <a:pt x="1353724" y="349642"/>
                </a:cubicBezTo>
                <a:cubicBezTo>
                  <a:pt x="1333926" y="250706"/>
                  <a:pt x="1292798" y="159050"/>
                  <a:pt x="1234983" y="79433"/>
                </a:cubicBezTo>
                <a:lnTo>
                  <a:pt x="1163608" y="0"/>
                </a:lnTo>
                <a:lnTo>
                  <a:pt x="1339748" y="0"/>
                </a:lnTo>
                <a:lnTo>
                  <a:pt x="1405271" y="100280"/>
                </a:lnTo>
                <a:cubicBezTo>
                  <a:pt x="1449334" y="182140"/>
                  <a:pt x="1479609" y="271960"/>
                  <a:pt x="1493366" y="366850"/>
                </a:cubicBezTo>
                <a:cubicBezTo>
                  <a:pt x="1493542" y="366905"/>
                  <a:pt x="1493719" y="366910"/>
                  <a:pt x="1493895" y="366914"/>
                </a:cubicBezTo>
                <a:lnTo>
                  <a:pt x="1494460" y="373792"/>
                </a:lnTo>
                <a:cubicBezTo>
                  <a:pt x="1499750" y="404884"/>
                  <a:pt x="1502312" y="436636"/>
                  <a:pt x="1502268" y="468842"/>
                </a:cubicBezTo>
                <a:cubicBezTo>
                  <a:pt x="1503641" y="474631"/>
                  <a:pt x="1503703" y="480458"/>
                  <a:pt x="1503703" y="486299"/>
                </a:cubicBezTo>
                <a:cubicBezTo>
                  <a:pt x="1503703" y="490229"/>
                  <a:pt x="1503674" y="494151"/>
                  <a:pt x="1503082" y="498061"/>
                </a:cubicBezTo>
                <a:lnTo>
                  <a:pt x="1502560" y="498027"/>
                </a:lnTo>
                <a:lnTo>
                  <a:pt x="1502533" y="498535"/>
                </a:lnTo>
                <a:lnTo>
                  <a:pt x="1484625" y="496864"/>
                </a:lnTo>
                <a:cubicBezTo>
                  <a:pt x="1450758" y="496322"/>
                  <a:pt x="1417408" y="493257"/>
                  <a:pt x="1384798" y="487548"/>
                </a:cubicBezTo>
                <a:cubicBezTo>
                  <a:pt x="1378964" y="487979"/>
                  <a:pt x="1373389" y="487004"/>
                  <a:pt x="1367833" y="485964"/>
                </a:cubicBezTo>
                <a:lnTo>
                  <a:pt x="1367712" y="484784"/>
                </a:lnTo>
                <a:cubicBezTo>
                  <a:pt x="1115174" y="443705"/>
                  <a:pt x="899474" y="299632"/>
                  <a:pt x="769992" y="99096"/>
                </a:cubicBezTo>
                <a:close/>
                <a:moveTo>
                  <a:pt x="637843" y="3089525"/>
                </a:moveTo>
                <a:lnTo>
                  <a:pt x="644623" y="3006343"/>
                </a:lnTo>
                <a:lnTo>
                  <a:pt x="645189" y="2999411"/>
                </a:lnTo>
                <a:cubicBezTo>
                  <a:pt x="645364" y="2999406"/>
                  <a:pt x="645542" y="2999401"/>
                  <a:pt x="645717" y="2999346"/>
                </a:cubicBezTo>
                <a:cubicBezTo>
                  <a:pt x="698313" y="2633713"/>
                  <a:pt x="992312" y="2342777"/>
                  <a:pt x="1367711" y="2281230"/>
                </a:cubicBezTo>
                <a:lnTo>
                  <a:pt x="1367833" y="2280040"/>
                </a:lnTo>
                <a:cubicBezTo>
                  <a:pt x="1373387" y="2278993"/>
                  <a:pt x="1378961" y="2278011"/>
                  <a:pt x="1384794" y="2278445"/>
                </a:cubicBezTo>
                <a:cubicBezTo>
                  <a:pt x="1417415" y="2272687"/>
                  <a:pt x="1450779" y="2269598"/>
                  <a:pt x="1484657" y="2269052"/>
                </a:cubicBezTo>
                <a:lnTo>
                  <a:pt x="1502533" y="2267371"/>
                </a:lnTo>
                <a:lnTo>
                  <a:pt x="1502560" y="2267882"/>
                </a:lnTo>
                <a:lnTo>
                  <a:pt x="1503081" y="2267848"/>
                </a:lnTo>
                <a:lnTo>
                  <a:pt x="1503703" y="2279702"/>
                </a:lnTo>
                <a:cubicBezTo>
                  <a:pt x="1503703" y="2285589"/>
                  <a:pt x="1503641" y="2291461"/>
                  <a:pt x="1502268" y="2297292"/>
                </a:cubicBezTo>
                <a:cubicBezTo>
                  <a:pt x="1502312" y="2329761"/>
                  <a:pt x="1499749" y="2361770"/>
                  <a:pt x="1494457" y="2393114"/>
                </a:cubicBezTo>
                <a:lnTo>
                  <a:pt x="1493894" y="2400032"/>
                </a:lnTo>
                <a:cubicBezTo>
                  <a:pt x="1493716" y="2400037"/>
                  <a:pt x="1493541" y="2400042"/>
                  <a:pt x="1493365" y="2400097"/>
                </a:cubicBezTo>
                <a:cubicBezTo>
                  <a:pt x="1447346" y="2720025"/>
                  <a:pt x="1216500" y="2982764"/>
                  <a:pt x="908018" y="3084683"/>
                </a:cubicBezTo>
                <a:lnTo>
                  <a:pt x="888285" y="3089525"/>
                </a:lnTo>
                <a:close/>
                <a:moveTo>
                  <a:pt x="635382" y="1361522"/>
                </a:moveTo>
                <a:cubicBezTo>
                  <a:pt x="635382" y="1355634"/>
                  <a:pt x="635442" y="1349760"/>
                  <a:pt x="636815" y="1343926"/>
                </a:cubicBezTo>
                <a:cubicBezTo>
                  <a:pt x="636771" y="1311465"/>
                  <a:pt x="639334" y="1279462"/>
                  <a:pt x="644623" y="1248124"/>
                </a:cubicBezTo>
                <a:lnTo>
                  <a:pt x="645189" y="1241192"/>
                </a:lnTo>
                <a:cubicBezTo>
                  <a:pt x="645365" y="1241187"/>
                  <a:pt x="645543" y="1241182"/>
                  <a:pt x="645717" y="1241127"/>
                </a:cubicBezTo>
                <a:cubicBezTo>
                  <a:pt x="698313" y="875493"/>
                  <a:pt x="992312" y="584557"/>
                  <a:pt x="1367711" y="523010"/>
                </a:cubicBezTo>
                <a:lnTo>
                  <a:pt x="1367833" y="521820"/>
                </a:lnTo>
                <a:cubicBezTo>
                  <a:pt x="1373387" y="520774"/>
                  <a:pt x="1378961" y="519792"/>
                  <a:pt x="1384794" y="520226"/>
                </a:cubicBezTo>
                <a:cubicBezTo>
                  <a:pt x="1417415" y="514468"/>
                  <a:pt x="1450779" y="511379"/>
                  <a:pt x="1484657" y="510833"/>
                </a:cubicBezTo>
                <a:lnTo>
                  <a:pt x="1502533" y="509151"/>
                </a:lnTo>
                <a:lnTo>
                  <a:pt x="1502560" y="509663"/>
                </a:lnTo>
                <a:lnTo>
                  <a:pt x="1503081" y="509629"/>
                </a:lnTo>
                <a:lnTo>
                  <a:pt x="1503703" y="521483"/>
                </a:lnTo>
                <a:cubicBezTo>
                  <a:pt x="1503703" y="527369"/>
                  <a:pt x="1503641" y="533241"/>
                  <a:pt x="1502268" y="539073"/>
                </a:cubicBezTo>
                <a:cubicBezTo>
                  <a:pt x="1502312" y="571542"/>
                  <a:pt x="1499749" y="603550"/>
                  <a:pt x="1494457" y="634895"/>
                </a:cubicBezTo>
                <a:lnTo>
                  <a:pt x="1493894" y="641812"/>
                </a:lnTo>
                <a:cubicBezTo>
                  <a:pt x="1493716" y="641818"/>
                  <a:pt x="1493541" y="641823"/>
                  <a:pt x="1493365" y="641878"/>
                </a:cubicBezTo>
                <a:cubicBezTo>
                  <a:pt x="1440771" y="1007510"/>
                  <a:pt x="1146772" y="1298446"/>
                  <a:pt x="771371" y="1359994"/>
                </a:cubicBezTo>
                <a:lnTo>
                  <a:pt x="771250" y="1361184"/>
                </a:lnTo>
                <a:cubicBezTo>
                  <a:pt x="765695" y="1362231"/>
                  <a:pt x="760120" y="1363214"/>
                  <a:pt x="754286" y="1362780"/>
                </a:cubicBezTo>
                <a:cubicBezTo>
                  <a:pt x="721677" y="1368535"/>
                  <a:pt x="688326" y="1371623"/>
                  <a:pt x="654458" y="1372169"/>
                </a:cubicBezTo>
                <a:lnTo>
                  <a:pt x="636551" y="1373854"/>
                </a:lnTo>
                <a:lnTo>
                  <a:pt x="636524" y="1373341"/>
                </a:lnTo>
                <a:lnTo>
                  <a:pt x="636002" y="1373376"/>
                </a:lnTo>
                <a:cubicBezTo>
                  <a:pt x="635410" y="1369436"/>
                  <a:pt x="635382" y="1365482"/>
                  <a:pt x="635382" y="1361522"/>
                </a:cubicBezTo>
                <a:close/>
                <a:moveTo>
                  <a:pt x="635382" y="1411078"/>
                </a:moveTo>
                <a:lnTo>
                  <a:pt x="636003" y="1399317"/>
                </a:lnTo>
                <a:lnTo>
                  <a:pt x="636524" y="1399351"/>
                </a:lnTo>
                <a:lnTo>
                  <a:pt x="636551" y="1398843"/>
                </a:lnTo>
                <a:lnTo>
                  <a:pt x="654426" y="1400511"/>
                </a:lnTo>
                <a:cubicBezTo>
                  <a:pt x="688306" y="1401053"/>
                  <a:pt x="721668" y="1404118"/>
                  <a:pt x="754290" y="1409831"/>
                </a:cubicBezTo>
                <a:cubicBezTo>
                  <a:pt x="760124" y="1409399"/>
                  <a:pt x="765697" y="1410375"/>
                  <a:pt x="771250" y="1411413"/>
                </a:cubicBezTo>
                <a:lnTo>
                  <a:pt x="771372" y="1412593"/>
                </a:lnTo>
                <a:cubicBezTo>
                  <a:pt x="1146772" y="1473657"/>
                  <a:pt x="1440771" y="1762307"/>
                  <a:pt x="1493366" y="2125070"/>
                </a:cubicBezTo>
                <a:cubicBezTo>
                  <a:pt x="1493542" y="2125125"/>
                  <a:pt x="1493718" y="2125130"/>
                  <a:pt x="1493895" y="2125135"/>
                </a:cubicBezTo>
                <a:lnTo>
                  <a:pt x="1494460" y="2132012"/>
                </a:lnTo>
                <a:cubicBezTo>
                  <a:pt x="1499750" y="2163105"/>
                  <a:pt x="1502312" y="2194855"/>
                  <a:pt x="1502268" y="2227062"/>
                </a:cubicBezTo>
                <a:cubicBezTo>
                  <a:pt x="1503641" y="2232850"/>
                  <a:pt x="1503703" y="2238678"/>
                  <a:pt x="1503703" y="2244520"/>
                </a:cubicBezTo>
                <a:cubicBezTo>
                  <a:pt x="1503703" y="2248449"/>
                  <a:pt x="1503674" y="2252372"/>
                  <a:pt x="1503082" y="2256280"/>
                </a:cubicBezTo>
                <a:lnTo>
                  <a:pt x="1502560" y="2256246"/>
                </a:lnTo>
                <a:lnTo>
                  <a:pt x="1502533" y="2256755"/>
                </a:lnTo>
                <a:lnTo>
                  <a:pt x="1484625" y="2255084"/>
                </a:lnTo>
                <a:cubicBezTo>
                  <a:pt x="1450758" y="2254542"/>
                  <a:pt x="1417407" y="2251477"/>
                  <a:pt x="1384798" y="2245767"/>
                </a:cubicBezTo>
                <a:cubicBezTo>
                  <a:pt x="1378964" y="2246198"/>
                  <a:pt x="1373389" y="2245223"/>
                  <a:pt x="1367833" y="2244184"/>
                </a:cubicBezTo>
                <a:lnTo>
                  <a:pt x="1367712" y="2243004"/>
                </a:lnTo>
                <a:cubicBezTo>
                  <a:pt x="992312" y="2181939"/>
                  <a:pt x="698313" y="1893288"/>
                  <a:pt x="645718" y="1530527"/>
                </a:cubicBezTo>
                <a:cubicBezTo>
                  <a:pt x="645544" y="1530472"/>
                  <a:pt x="645367" y="1530468"/>
                  <a:pt x="645190" y="1530463"/>
                </a:cubicBezTo>
                <a:lnTo>
                  <a:pt x="644626" y="1523599"/>
                </a:lnTo>
                <a:cubicBezTo>
                  <a:pt x="639335" y="1492501"/>
                  <a:pt x="636771" y="1460743"/>
                  <a:pt x="636815" y="1428529"/>
                </a:cubicBezTo>
                <a:cubicBezTo>
                  <a:pt x="635442" y="1422743"/>
                  <a:pt x="635382" y="1416918"/>
                  <a:pt x="635382" y="1411078"/>
                </a:cubicBezTo>
                <a:close/>
                <a:moveTo>
                  <a:pt x="0" y="120584"/>
                </a:moveTo>
                <a:lnTo>
                  <a:pt x="0" y="0"/>
                </a:lnTo>
                <a:lnTo>
                  <a:pt x="95071" y="0"/>
                </a:lnTo>
                <a:lnTo>
                  <a:pt x="23697" y="79433"/>
                </a:lnTo>
                <a:close/>
                <a:moveTo>
                  <a:pt x="0" y="459154"/>
                </a:moveTo>
                <a:lnTo>
                  <a:pt x="0" y="322913"/>
                </a:lnTo>
                <a:lnTo>
                  <a:pt x="85961" y="286715"/>
                </a:lnTo>
                <a:cubicBezTo>
                  <a:pt x="198873" y="230513"/>
                  <a:pt x="294715" y="147295"/>
                  <a:pt x="364172" y="45955"/>
                </a:cubicBezTo>
                <a:lnTo>
                  <a:pt x="387426" y="0"/>
                </a:lnTo>
                <a:lnTo>
                  <a:pt x="542918" y="0"/>
                </a:lnTo>
                <a:lnTo>
                  <a:pt x="488688" y="99096"/>
                </a:lnTo>
                <a:cubicBezTo>
                  <a:pt x="380786" y="266209"/>
                  <a:pt x="213011" y="394112"/>
                  <a:pt x="13938" y="455878"/>
                </a:cubicBezTo>
                <a:close/>
                <a:moveTo>
                  <a:pt x="0" y="1108862"/>
                </a:moveTo>
                <a:lnTo>
                  <a:pt x="0" y="893255"/>
                </a:lnTo>
                <a:lnTo>
                  <a:pt x="33376" y="945052"/>
                </a:lnTo>
                <a:cubicBezTo>
                  <a:pt x="138130" y="1084176"/>
                  <a:pt x="293395" y="1185481"/>
                  <a:pt x="473320" y="1223782"/>
                </a:cubicBezTo>
                <a:cubicBezTo>
                  <a:pt x="424556" y="978162"/>
                  <a:pt x="246384" y="777056"/>
                  <a:pt x="9746" y="689563"/>
                </a:cubicBezTo>
                <a:lnTo>
                  <a:pt x="0" y="686740"/>
                </a:lnTo>
                <a:lnTo>
                  <a:pt x="0" y="549764"/>
                </a:lnTo>
                <a:lnTo>
                  <a:pt x="27617" y="556541"/>
                </a:lnTo>
                <a:cubicBezTo>
                  <a:pt x="336096" y="658459"/>
                  <a:pt x="566943" y="921197"/>
                  <a:pt x="612962" y="1241127"/>
                </a:cubicBezTo>
                <a:cubicBezTo>
                  <a:pt x="613138" y="1241182"/>
                  <a:pt x="613315" y="1241187"/>
                  <a:pt x="613492" y="1241192"/>
                </a:cubicBezTo>
                <a:lnTo>
                  <a:pt x="614057" y="1248124"/>
                </a:lnTo>
                <a:cubicBezTo>
                  <a:pt x="619347" y="1279462"/>
                  <a:pt x="621909" y="1311465"/>
                  <a:pt x="621865" y="1343926"/>
                </a:cubicBezTo>
                <a:cubicBezTo>
                  <a:pt x="623237" y="1349760"/>
                  <a:pt x="623299" y="1355634"/>
                  <a:pt x="623299" y="1361522"/>
                </a:cubicBezTo>
                <a:cubicBezTo>
                  <a:pt x="623299" y="1365482"/>
                  <a:pt x="623271" y="1369436"/>
                  <a:pt x="622679" y="1373376"/>
                </a:cubicBezTo>
                <a:lnTo>
                  <a:pt x="622157" y="1373341"/>
                </a:lnTo>
                <a:lnTo>
                  <a:pt x="622129" y="1373854"/>
                </a:lnTo>
                <a:lnTo>
                  <a:pt x="604221" y="1372169"/>
                </a:lnTo>
                <a:cubicBezTo>
                  <a:pt x="570354" y="1371623"/>
                  <a:pt x="537004" y="1368535"/>
                  <a:pt x="504394" y="1362780"/>
                </a:cubicBezTo>
                <a:cubicBezTo>
                  <a:pt x="498560" y="1363214"/>
                  <a:pt x="492985" y="1362231"/>
                  <a:pt x="487429" y="1361184"/>
                </a:cubicBezTo>
                <a:lnTo>
                  <a:pt x="487308" y="1359994"/>
                </a:lnTo>
                <a:cubicBezTo>
                  <a:pt x="299609" y="1329221"/>
                  <a:pt x="132258" y="1241100"/>
                  <a:pt x="5260" y="1114967"/>
                </a:cubicBezTo>
                <a:close/>
                <a:moveTo>
                  <a:pt x="0" y="2216459"/>
                </a:moveTo>
                <a:lnTo>
                  <a:pt x="0" y="2080559"/>
                </a:lnTo>
                <a:lnTo>
                  <a:pt x="9744" y="2077760"/>
                </a:lnTo>
                <a:cubicBezTo>
                  <a:pt x="246382" y="1990953"/>
                  <a:pt x="424553" y="1791426"/>
                  <a:pt x="473318" y="1547735"/>
                </a:cubicBezTo>
                <a:cubicBezTo>
                  <a:pt x="293393" y="1585736"/>
                  <a:pt x="138127" y="1686244"/>
                  <a:pt x="33374" y="1824276"/>
                </a:cubicBezTo>
                <a:lnTo>
                  <a:pt x="0" y="1875663"/>
                </a:lnTo>
                <a:lnTo>
                  <a:pt x="0" y="1661750"/>
                </a:lnTo>
                <a:lnTo>
                  <a:pt x="5257" y="1655695"/>
                </a:lnTo>
                <a:cubicBezTo>
                  <a:pt x="132256" y="1530554"/>
                  <a:pt x="299606" y="1443125"/>
                  <a:pt x="487305" y="1412593"/>
                </a:cubicBezTo>
                <a:lnTo>
                  <a:pt x="487427" y="1411413"/>
                </a:lnTo>
                <a:cubicBezTo>
                  <a:pt x="492981" y="1410375"/>
                  <a:pt x="498555" y="1409399"/>
                  <a:pt x="504388" y="1409831"/>
                </a:cubicBezTo>
                <a:cubicBezTo>
                  <a:pt x="537009" y="1404118"/>
                  <a:pt x="570373" y="1401053"/>
                  <a:pt x="604251" y="1400511"/>
                </a:cubicBezTo>
                <a:lnTo>
                  <a:pt x="622127" y="1398843"/>
                </a:lnTo>
                <a:lnTo>
                  <a:pt x="622154" y="1399351"/>
                </a:lnTo>
                <a:lnTo>
                  <a:pt x="622675" y="1399317"/>
                </a:lnTo>
                <a:lnTo>
                  <a:pt x="623297" y="1411078"/>
                </a:lnTo>
                <a:cubicBezTo>
                  <a:pt x="623297" y="1416918"/>
                  <a:pt x="623235" y="1422743"/>
                  <a:pt x="621863" y="1428529"/>
                </a:cubicBezTo>
                <a:cubicBezTo>
                  <a:pt x="621907" y="1460743"/>
                  <a:pt x="619344" y="1492501"/>
                  <a:pt x="614051" y="1523599"/>
                </a:cubicBezTo>
                <a:lnTo>
                  <a:pt x="613488" y="1530463"/>
                </a:lnTo>
                <a:cubicBezTo>
                  <a:pt x="613311" y="1530468"/>
                  <a:pt x="613135" y="1530472"/>
                  <a:pt x="612959" y="1530527"/>
                </a:cubicBezTo>
                <a:cubicBezTo>
                  <a:pt x="566940" y="1847943"/>
                  <a:pt x="336094" y="2108619"/>
                  <a:pt x="27613" y="2209736"/>
                </a:cubicBezTo>
                <a:close/>
                <a:moveTo>
                  <a:pt x="0" y="2867081"/>
                </a:moveTo>
                <a:lnTo>
                  <a:pt x="0" y="2651475"/>
                </a:lnTo>
                <a:lnTo>
                  <a:pt x="33376" y="2703272"/>
                </a:lnTo>
                <a:cubicBezTo>
                  <a:pt x="138130" y="2842396"/>
                  <a:pt x="293395" y="2943700"/>
                  <a:pt x="473320" y="2982001"/>
                </a:cubicBezTo>
                <a:cubicBezTo>
                  <a:pt x="424556" y="2736382"/>
                  <a:pt x="246384" y="2535275"/>
                  <a:pt x="9746" y="2447782"/>
                </a:cubicBezTo>
                <a:lnTo>
                  <a:pt x="0" y="2444960"/>
                </a:lnTo>
                <a:lnTo>
                  <a:pt x="0" y="2307984"/>
                </a:lnTo>
                <a:lnTo>
                  <a:pt x="27617" y="2314760"/>
                </a:lnTo>
                <a:cubicBezTo>
                  <a:pt x="336096" y="2416678"/>
                  <a:pt x="566943" y="2679417"/>
                  <a:pt x="612962" y="2999346"/>
                </a:cubicBezTo>
                <a:cubicBezTo>
                  <a:pt x="613138" y="2999401"/>
                  <a:pt x="613315" y="2999406"/>
                  <a:pt x="613492" y="2999411"/>
                </a:cubicBezTo>
                <a:lnTo>
                  <a:pt x="614056" y="3006343"/>
                </a:lnTo>
                <a:lnTo>
                  <a:pt x="620836" y="3089525"/>
                </a:lnTo>
                <a:lnTo>
                  <a:pt x="370396" y="3089525"/>
                </a:lnTo>
                <a:lnTo>
                  <a:pt x="350661" y="3084682"/>
                </a:lnTo>
                <a:cubicBezTo>
                  <a:pt x="218455" y="3041003"/>
                  <a:pt x="100509" y="2967785"/>
                  <a:pt x="5260" y="2873187"/>
                </a:cubicBezTo>
                <a:close/>
              </a:path>
            </a:pathLst>
          </a:cu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sp>
      <p:cxnSp>
        <p:nvCxnSpPr>
          <p:cNvPr id="20" name="Straight Connector 19">
            <a:extLst>
              <a:ext uri="{FF2B5EF4-FFF2-40B4-BE49-F238E27FC236}">
                <a16:creationId xmlns:a16="http://schemas.microsoft.com/office/drawing/2014/main" id="{99237721-19CF-41B1-AA0A-E1E1A8282D52}"/>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24317" y="4576004"/>
            <a:ext cx="457200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A65F3451-5458-4AAF-8EA9-27852F000FC6}"/>
              </a:ext>
            </a:extLst>
          </p:cNvPr>
          <p:cNvSpPr>
            <a:spLocks noGrp="1"/>
          </p:cNvSpPr>
          <p:nvPr>
            <p:ph type="title"/>
          </p:nvPr>
        </p:nvSpPr>
        <p:spPr>
          <a:xfrm>
            <a:off x="4219803" y="4735775"/>
            <a:ext cx="7006998" cy="1245732"/>
          </a:xfrm>
        </p:spPr>
        <p:txBody>
          <a:bodyPr vert="horz" lIns="91440" tIns="45720" rIns="91440" bIns="45720" rtlCol="0" anchor="t">
            <a:normAutofit/>
          </a:bodyPr>
          <a:lstStyle/>
          <a:p>
            <a:r>
              <a:rPr lang="en-US" cap="all" dirty="0">
                <a:solidFill>
                  <a:schemeClr val="bg1"/>
                </a:solidFill>
              </a:rPr>
              <a:t>Thank you</a:t>
            </a:r>
          </a:p>
        </p:txBody>
      </p:sp>
      <p:sp>
        <p:nvSpPr>
          <p:cNvPr id="7" name="Content Placeholder 6">
            <a:extLst>
              <a:ext uri="{FF2B5EF4-FFF2-40B4-BE49-F238E27FC236}">
                <a16:creationId xmlns:a16="http://schemas.microsoft.com/office/drawing/2014/main" id="{6EDB0509-1843-4920-8019-20DACF07CA91}"/>
              </a:ext>
            </a:extLst>
          </p:cNvPr>
          <p:cNvSpPr>
            <a:spLocks noGrp="1"/>
          </p:cNvSpPr>
          <p:nvPr>
            <p:ph sz="quarter" idx="13"/>
          </p:nvPr>
        </p:nvSpPr>
        <p:spPr>
          <a:xfrm>
            <a:off x="4219802" y="965864"/>
            <a:ext cx="7006998" cy="3450370"/>
          </a:xfrm>
        </p:spPr>
        <p:txBody>
          <a:bodyPr vert="horz" lIns="45720" tIns="45720" rIns="45720" bIns="45720" rtlCol="0" anchor="b">
            <a:normAutofit/>
          </a:bodyPr>
          <a:lstStyle/>
          <a:p>
            <a:r>
              <a:rPr lang="en-US" sz="2000" dirty="0">
                <a:solidFill>
                  <a:srgbClr val="FFFFFF"/>
                </a:solidFill>
              </a:rPr>
              <a:t>Stay tuned for Model Representation and Backpropagation Algorithm</a:t>
            </a:r>
          </a:p>
        </p:txBody>
      </p:sp>
    </p:spTree>
    <p:extLst>
      <p:ext uri="{BB962C8B-B14F-4D97-AF65-F5344CB8AC3E}">
        <p14:creationId xmlns:p14="http://schemas.microsoft.com/office/powerpoint/2010/main" val="3780615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03CA01-A6F8-4271-AAD8-A1A6DDA323D4}"/>
              </a:ext>
            </a:extLst>
          </p:cNvPr>
          <p:cNvSpPr>
            <a:spLocks noGrp="1"/>
          </p:cNvSpPr>
          <p:nvPr>
            <p:ph type="title"/>
          </p:nvPr>
        </p:nvSpPr>
        <p:spPr/>
        <p:txBody>
          <a:bodyPr/>
          <a:lstStyle/>
          <a:p>
            <a:r>
              <a:rPr lang="en-US" altLang="en-US" sz="4000" b="1" cap="none" spc="-73" dirty="0">
                <a:solidFill>
                  <a:srgbClr val="1CADE4"/>
                </a:solidFill>
                <a:latin typeface="Calibri"/>
                <a:ea typeface="+mn-ea"/>
                <a:cs typeface="Calibri"/>
              </a:rPr>
              <a:t>N</a:t>
            </a:r>
            <a:r>
              <a:rPr lang="en-GB" altLang="en-US" sz="4000" b="1" cap="none" spc="-73" dirty="0" err="1">
                <a:solidFill>
                  <a:srgbClr val="1CADE4"/>
                </a:solidFill>
                <a:latin typeface="Calibri"/>
                <a:ea typeface="+mn-ea"/>
                <a:cs typeface="Calibri"/>
              </a:rPr>
              <a:t>eural</a:t>
            </a:r>
            <a:r>
              <a:rPr lang="en-GB" altLang="en-US" sz="4000" b="1" cap="none" spc="-73" dirty="0">
                <a:solidFill>
                  <a:srgbClr val="1CADE4"/>
                </a:solidFill>
                <a:latin typeface="Calibri"/>
                <a:ea typeface="+mn-ea"/>
                <a:cs typeface="Calibri"/>
              </a:rPr>
              <a:t> </a:t>
            </a:r>
            <a:r>
              <a:rPr lang="en-US" altLang="en-US" sz="4000" b="1" cap="none" spc="-73" dirty="0">
                <a:solidFill>
                  <a:srgbClr val="1CADE4"/>
                </a:solidFill>
                <a:latin typeface="Calibri"/>
                <a:ea typeface="+mn-ea"/>
                <a:cs typeface="Calibri"/>
              </a:rPr>
              <a:t>networks learn from examples</a:t>
            </a:r>
            <a:endParaRPr lang="en-US" sz="4000" b="1" cap="none" spc="-73" dirty="0">
              <a:solidFill>
                <a:srgbClr val="1CADE4"/>
              </a:solidFill>
              <a:latin typeface="Calibri"/>
              <a:ea typeface="+mn-ea"/>
              <a:cs typeface="Calibri"/>
            </a:endParaRPr>
          </a:p>
        </p:txBody>
      </p:sp>
      <p:sp>
        <p:nvSpPr>
          <p:cNvPr id="10" name="Content Placeholder 9">
            <a:extLst>
              <a:ext uri="{FF2B5EF4-FFF2-40B4-BE49-F238E27FC236}">
                <a16:creationId xmlns:a16="http://schemas.microsoft.com/office/drawing/2014/main" id="{0F7FFE71-E876-442B-9CA9-B888E83869CF}"/>
              </a:ext>
            </a:extLst>
          </p:cNvPr>
          <p:cNvSpPr>
            <a:spLocks noGrp="1"/>
          </p:cNvSpPr>
          <p:nvPr>
            <p:ph sz="quarter" idx="13"/>
          </p:nvPr>
        </p:nvSpPr>
        <p:spPr/>
        <p:txBody>
          <a:bodyPr/>
          <a:lstStyle/>
          <a:p>
            <a:pPr marL="800100" lvl="1" indent="-342900">
              <a:spcBef>
                <a:spcPts val="1200"/>
              </a:spcBef>
              <a:spcAft>
                <a:spcPts val="600"/>
              </a:spcAft>
              <a:buFont typeface="Arial" panose="020B0604020202020204" pitchFamily="34" charset="0"/>
              <a:buChar char="•"/>
            </a:pPr>
            <a:r>
              <a:rPr lang="en-US" altLang="en-US" sz="2400" dirty="0"/>
              <a:t>No</a:t>
            </a:r>
            <a:r>
              <a:rPr lang="en-GB" altLang="en-US" sz="2400" dirty="0"/>
              <a:t> require</a:t>
            </a:r>
            <a:r>
              <a:rPr lang="en-US" altLang="en-US" sz="2400" dirty="0" err="1"/>
              <a:t>ment</a:t>
            </a:r>
            <a:r>
              <a:rPr lang="en-US" altLang="en-US" sz="2400" dirty="0"/>
              <a:t> of</a:t>
            </a:r>
            <a:r>
              <a:rPr lang="en-GB" altLang="en-US" sz="2400" dirty="0"/>
              <a:t> an explicit description of </a:t>
            </a:r>
            <a:r>
              <a:rPr lang="en-US" altLang="en-US" sz="2400" dirty="0"/>
              <a:t>the </a:t>
            </a:r>
            <a:r>
              <a:rPr lang="en-GB" altLang="en-US" sz="2400" dirty="0"/>
              <a:t>problem</a:t>
            </a:r>
            <a:r>
              <a:rPr lang="en-US" altLang="en-US" sz="2400" dirty="0"/>
              <a:t>.</a:t>
            </a:r>
          </a:p>
          <a:p>
            <a:pPr marL="800100" lvl="1" indent="-342900">
              <a:spcBef>
                <a:spcPts val="1200"/>
              </a:spcBef>
              <a:spcAft>
                <a:spcPts val="600"/>
              </a:spcAft>
              <a:buFont typeface="Arial" panose="020B0604020202020204" pitchFamily="34" charset="0"/>
              <a:buChar char="•"/>
            </a:pPr>
            <a:r>
              <a:rPr lang="en-US" altLang="en-US" sz="2400" dirty="0"/>
              <a:t>No</a:t>
            </a:r>
            <a:r>
              <a:rPr lang="en-GB" altLang="en-US" sz="2400" dirty="0"/>
              <a:t> need </a:t>
            </a:r>
            <a:r>
              <a:rPr lang="en-US" altLang="en-US" sz="2400" dirty="0"/>
              <a:t>for </a:t>
            </a:r>
            <a:r>
              <a:rPr lang="en-GB" altLang="en-US" sz="2400" dirty="0"/>
              <a:t>a programmer.</a:t>
            </a:r>
            <a:endParaRPr lang="en-US" altLang="en-US" sz="2400" dirty="0"/>
          </a:p>
          <a:p>
            <a:pPr marL="800100" lvl="1" indent="-342900">
              <a:spcBef>
                <a:spcPts val="1200"/>
              </a:spcBef>
              <a:spcAft>
                <a:spcPts val="600"/>
              </a:spcAft>
              <a:buFont typeface="Arial" panose="020B0604020202020204" pitchFamily="34" charset="0"/>
              <a:buChar char="•"/>
            </a:pPr>
            <a:r>
              <a:rPr lang="en-US" altLang="en-US" sz="2400" dirty="0"/>
              <a:t>T</a:t>
            </a:r>
            <a:r>
              <a:rPr lang="en-GB" altLang="en-US" sz="2400" dirty="0"/>
              <a:t>he neural computer adapt</a:t>
            </a:r>
            <a:r>
              <a:rPr lang="en-US" altLang="en-US" sz="2400" dirty="0"/>
              <a:t>s</a:t>
            </a:r>
            <a:r>
              <a:rPr lang="en-GB" altLang="en-US" sz="2400" dirty="0"/>
              <a:t> itself during a training period, based on examples of similar problems </a:t>
            </a:r>
            <a:r>
              <a:rPr lang="en-US" altLang="en-US" sz="2400" dirty="0"/>
              <a:t>even</a:t>
            </a:r>
            <a:r>
              <a:rPr lang="en-GB" altLang="en-US" sz="2400" dirty="0"/>
              <a:t> with</a:t>
            </a:r>
            <a:r>
              <a:rPr lang="en-US" altLang="en-US" sz="2400" dirty="0"/>
              <a:t>out</a:t>
            </a:r>
            <a:r>
              <a:rPr lang="en-GB" altLang="en-US" sz="2400" dirty="0"/>
              <a:t> a desired solution to each problem. After sufficient training the neural computer is able to relate the problem data to the solutions, inputs to outputs, and it is then able to offer a viable solution to a brand new problem.</a:t>
            </a:r>
            <a:endParaRPr lang="en-US" altLang="en-US" sz="2400" dirty="0"/>
          </a:p>
          <a:p>
            <a:pPr marL="800100" lvl="1" indent="-342900">
              <a:spcBef>
                <a:spcPts val="1200"/>
              </a:spcBef>
              <a:spcAft>
                <a:spcPts val="600"/>
              </a:spcAft>
              <a:buFont typeface="Arial" panose="020B0604020202020204" pitchFamily="34" charset="0"/>
              <a:buChar char="•"/>
            </a:pPr>
            <a:r>
              <a:rPr lang="en-US" altLang="en-US" sz="2400" dirty="0"/>
              <a:t>Able to generalize or to handle incomplete data.</a:t>
            </a:r>
            <a:endParaRPr lang="en-GB" altLang="en-US" sz="2400" dirty="0"/>
          </a:p>
        </p:txBody>
      </p:sp>
    </p:spTree>
    <p:extLst>
      <p:ext uri="{BB962C8B-B14F-4D97-AF65-F5344CB8AC3E}">
        <p14:creationId xmlns:p14="http://schemas.microsoft.com/office/powerpoint/2010/main" val="1127575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8EC506-B1DA-46A1-B44D-774E68468E1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BFF30785-305E-45D7-984F-5AA93D3CA56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15E01FA5-D766-43CA-A83D-E7CF3F04E96F}"/>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4B51757-7607-4CEA-A0EE-3C5BDC2C1CF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8"/>
            <a:ext cx="12188952" cy="2285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42DD0C21-8FEE-4C18-8789-CC8ABE206FE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FEF39256-F095-41C8-8707-6C1A665E8F2F}"/>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406507" y="5220212"/>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0CF52A4-56F2-42EB-BD35-DA5733B303A2}"/>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cap="all" spc="200">
                <a:solidFill>
                  <a:srgbClr val="FFFFFF"/>
                </a:solidFill>
              </a:rPr>
              <a:t>Introduction to Neuron</a:t>
            </a:r>
          </a:p>
        </p:txBody>
      </p:sp>
      <p:pic>
        <p:nvPicPr>
          <p:cNvPr id="10" name="Picture 9">
            <a:extLst>
              <a:ext uri="{FF2B5EF4-FFF2-40B4-BE49-F238E27FC236}">
                <a16:creationId xmlns:a16="http://schemas.microsoft.com/office/drawing/2014/main" id="{CA654A5F-B983-4CF0-ADA3-10D1D95AC291}"/>
              </a:ext>
            </a:extLst>
          </p:cNvPr>
          <p:cNvPicPr>
            <a:picLocks noChangeAspect="1"/>
          </p:cNvPicPr>
          <p:nvPr/>
        </p:nvPicPr>
        <p:blipFill>
          <a:blip r:embed="rId2"/>
          <a:stretch>
            <a:fillRect/>
          </a:stretch>
        </p:blipFill>
        <p:spPr>
          <a:xfrm>
            <a:off x="2112024" y="567749"/>
            <a:ext cx="7967952" cy="3713353"/>
          </a:xfrm>
          <a:prstGeom prst="rect">
            <a:avLst/>
          </a:prstGeom>
        </p:spPr>
      </p:pic>
    </p:spTree>
    <p:extLst>
      <p:ext uri="{BB962C8B-B14F-4D97-AF65-F5344CB8AC3E}">
        <p14:creationId xmlns:p14="http://schemas.microsoft.com/office/powerpoint/2010/main" val="3605607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8">
            <a:extLst>
              <a:ext uri="{FF2B5EF4-FFF2-40B4-BE49-F238E27FC236}">
                <a16:creationId xmlns:a16="http://schemas.microsoft.com/office/drawing/2014/main" id="{9200C8B5-FB5A-4F8B-A9BD-693C051418A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0">
            <a:extLst>
              <a:ext uri="{FF2B5EF4-FFF2-40B4-BE49-F238E27FC236}">
                <a16:creationId xmlns:a16="http://schemas.microsoft.com/office/drawing/2014/main" id="{CA4D39DB-AFA4-47BA-A7F2-13A71D210C6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2"/>
            <a:ext cx="465734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445861-464B-408B-887C-22E8D3B095A8}"/>
              </a:ext>
            </a:extLst>
          </p:cNvPr>
          <p:cNvSpPr>
            <a:spLocks noGrp="1"/>
          </p:cNvSpPr>
          <p:nvPr>
            <p:ph type="title"/>
          </p:nvPr>
        </p:nvSpPr>
        <p:spPr>
          <a:xfrm>
            <a:off x="1024128" y="585216"/>
            <a:ext cx="5867061" cy="1499616"/>
          </a:xfrm>
        </p:spPr>
        <p:txBody>
          <a:bodyPr vert="horz" lIns="91440" tIns="45720" rIns="91440" bIns="45720" rtlCol="0" anchor="ctr">
            <a:normAutofit/>
          </a:bodyPr>
          <a:lstStyle/>
          <a:p>
            <a:r>
              <a:rPr lang="en-US" sz="4000" b="1" cap="none" spc="-73" dirty="0">
                <a:solidFill>
                  <a:srgbClr val="1CADE4"/>
                </a:solidFill>
                <a:latin typeface="Calibri"/>
                <a:ea typeface="+mn-ea"/>
                <a:cs typeface="Calibri"/>
              </a:rPr>
              <a:t>Information exchange b/w Neurons</a:t>
            </a:r>
          </a:p>
        </p:txBody>
      </p:sp>
      <p:pic>
        <p:nvPicPr>
          <p:cNvPr id="7" name="How does an electroencephalograph (EEG) work">
            <a:hlinkClick r:id="" action="ppaction://media"/>
            <a:extLst>
              <a:ext uri="{FF2B5EF4-FFF2-40B4-BE49-F238E27FC236}">
                <a16:creationId xmlns:a16="http://schemas.microsoft.com/office/drawing/2014/main" id="{0A0305CC-EA55-4D05-B6CF-E6D12A3B456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68915" y="2325942"/>
            <a:ext cx="6754547" cy="3801217"/>
          </a:xfrm>
          <a:prstGeom prst="rect">
            <a:avLst/>
          </a:prstGeom>
        </p:spPr>
      </p:pic>
      <p:sp>
        <p:nvSpPr>
          <p:cNvPr id="8" name="Rectangle 7">
            <a:extLst>
              <a:ext uri="{FF2B5EF4-FFF2-40B4-BE49-F238E27FC236}">
                <a16:creationId xmlns:a16="http://schemas.microsoft.com/office/drawing/2014/main" id="{90C49167-B6F1-4638-BCEC-D170743B2BA2}"/>
              </a:ext>
            </a:extLst>
          </p:cNvPr>
          <p:cNvSpPr/>
          <p:nvPr/>
        </p:nvSpPr>
        <p:spPr>
          <a:xfrm>
            <a:off x="5221482" y="2460199"/>
            <a:ext cx="1372203" cy="556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50" dirty="0"/>
              <a:t>Neurons</a:t>
            </a:r>
          </a:p>
        </p:txBody>
      </p:sp>
      <p:sp>
        <p:nvSpPr>
          <p:cNvPr id="5" name="Rectangle 4">
            <a:extLst>
              <a:ext uri="{FF2B5EF4-FFF2-40B4-BE49-F238E27FC236}">
                <a16:creationId xmlns:a16="http://schemas.microsoft.com/office/drawing/2014/main" id="{FF8E6D91-6B0D-480A-826F-0C9FB379EF86}"/>
              </a:ext>
            </a:extLst>
          </p:cNvPr>
          <p:cNvSpPr/>
          <p:nvPr/>
        </p:nvSpPr>
        <p:spPr>
          <a:xfrm>
            <a:off x="8231911" y="2321655"/>
            <a:ext cx="3262834" cy="265342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pic>
        <p:nvPicPr>
          <p:cNvPr id="9" name="Picture 1029" descr="neuron2">
            <a:extLst>
              <a:ext uri="{FF2B5EF4-FFF2-40B4-BE49-F238E27FC236}">
                <a16:creationId xmlns:a16="http://schemas.microsoft.com/office/drawing/2014/main" id="{53F2A342-4856-4F07-ABED-37B6C61976CF}"/>
              </a:ext>
            </a:extLst>
          </p:cNvPr>
          <p:cNvPicPr>
            <a:picLocks noGrp="1" noChangeAspect="1" noChangeArrowheads="1"/>
          </p:cNvPicPr>
          <p:nvPr>
            <p:ph sz="quarter" idx="13"/>
          </p:nvPr>
        </p:nvPicPr>
        <p:blipFill>
          <a:blip r:embed="rId5">
            <a:extLst>
              <a:ext uri="{28A0092B-C50C-407E-A947-70E740481C1C}">
                <a14:useLocalDpi xmlns:a14="http://schemas.microsoft.com/office/drawing/2010/main" val="0"/>
              </a:ext>
            </a:extLst>
          </a:blip>
          <a:srcRect/>
          <a:stretch>
            <a:fillRect/>
          </a:stretch>
        </p:blipFill>
        <p:spPr bwMode="auto">
          <a:xfrm>
            <a:off x="8482203" y="2495622"/>
            <a:ext cx="2762250"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257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89BB44-52A6-4E4E-98ED-1BB55B0BC79C}"/>
              </a:ext>
            </a:extLst>
          </p:cNvPr>
          <p:cNvSpPr>
            <a:spLocks noGrp="1"/>
          </p:cNvSpPr>
          <p:nvPr>
            <p:ph type="title"/>
          </p:nvPr>
        </p:nvSpPr>
        <p:spPr/>
        <p:txBody>
          <a:bodyPr>
            <a:normAutofit/>
          </a:bodyPr>
          <a:lstStyle/>
          <a:p>
            <a:r>
              <a:rPr lang="en-GB" altLang="en-US" sz="4000" b="1" cap="none" spc="-73" dirty="0">
                <a:solidFill>
                  <a:srgbClr val="1CADE4"/>
                </a:solidFill>
                <a:latin typeface="Calibri"/>
                <a:ea typeface="+mn-ea"/>
                <a:cs typeface="Calibri"/>
              </a:rPr>
              <a:t>Neuron vs. Node</a:t>
            </a:r>
            <a:br>
              <a:rPr lang="en-GB" altLang="en-US" dirty="0"/>
            </a:br>
            <a:endParaRPr lang="en-US" dirty="0"/>
          </a:p>
        </p:txBody>
      </p:sp>
      <p:pic>
        <p:nvPicPr>
          <p:cNvPr id="12292" name="Picture 4" descr="bio neurone"/>
          <p:cNvPicPr>
            <a:picLocks noChangeAspect="1" noChangeArrowheads="1"/>
          </p:cNvPicPr>
          <p:nvPr/>
        </p:nvPicPr>
        <p:blipFill>
          <a:blip r:embed="rId2">
            <a:extLst>
              <a:ext uri="{28A0092B-C50C-407E-A947-70E740481C1C}">
                <a14:useLocalDpi xmlns:a14="http://schemas.microsoft.com/office/drawing/2010/main" val="0"/>
              </a:ext>
            </a:extLst>
          </a:blip>
          <a:srcRect r="1427"/>
          <a:stretch>
            <a:fillRect/>
          </a:stretch>
        </p:blipFill>
        <p:spPr bwMode="auto">
          <a:xfrm>
            <a:off x="7268874" y="1341202"/>
            <a:ext cx="4360128" cy="2272439"/>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node"/>
          <p:cNvPicPr>
            <a:picLocks noChangeAspect="1" noChangeArrowheads="1"/>
          </p:cNvPicPr>
          <p:nvPr/>
        </p:nvPicPr>
        <p:blipFill>
          <a:blip r:embed="rId3">
            <a:extLst>
              <a:ext uri="{28A0092B-C50C-407E-A947-70E740481C1C}">
                <a14:useLocalDpi xmlns:a14="http://schemas.microsoft.com/office/drawing/2010/main" val="0"/>
              </a:ext>
            </a:extLst>
          </a:blip>
          <a:srcRect t="11864"/>
          <a:stretch>
            <a:fillRect/>
          </a:stretch>
        </p:blipFill>
        <p:spPr bwMode="auto">
          <a:xfrm>
            <a:off x="7159121" y="3690452"/>
            <a:ext cx="4360128" cy="254055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138583" y="2136180"/>
            <a:ext cx="4745581" cy="3108543"/>
          </a:xfrm>
          <a:prstGeom prst="rect">
            <a:avLst/>
          </a:prstGeom>
          <a:noFill/>
        </p:spPr>
        <p:txBody>
          <a:bodyPr wrap="square" rtlCol="0">
            <a:spAutoFit/>
          </a:bodyPr>
          <a:lstStyle/>
          <a:p>
            <a:r>
              <a:rPr lang="en-US" sz="2800" dirty="0">
                <a:solidFill>
                  <a:schemeClr val="tx1">
                    <a:lumMod val="85000"/>
                    <a:lumOff val="15000"/>
                  </a:schemeClr>
                </a:solidFill>
              </a:rPr>
              <a:t>Neuron in Brain</a:t>
            </a:r>
          </a:p>
          <a:p>
            <a:endParaRPr lang="en-US" sz="2800" dirty="0">
              <a:solidFill>
                <a:schemeClr val="tx1">
                  <a:lumMod val="85000"/>
                  <a:lumOff val="15000"/>
                </a:schemeClr>
              </a:solidFill>
            </a:endParaRPr>
          </a:p>
          <a:p>
            <a:endParaRPr lang="en-US" sz="2800" dirty="0">
              <a:solidFill>
                <a:schemeClr val="tx1">
                  <a:lumMod val="85000"/>
                  <a:lumOff val="15000"/>
                </a:schemeClr>
              </a:solidFill>
            </a:endParaRPr>
          </a:p>
          <a:p>
            <a:endParaRPr lang="en-US" sz="2800" dirty="0">
              <a:solidFill>
                <a:schemeClr val="tx1">
                  <a:lumMod val="85000"/>
                  <a:lumOff val="15000"/>
                </a:schemeClr>
              </a:solidFill>
            </a:endParaRPr>
          </a:p>
          <a:p>
            <a:endParaRPr lang="en-US" sz="2800" dirty="0">
              <a:solidFill>
                <a:schemeClr val="tx1">
                  <a:lumMod val="85000"/>
                  <a:lumOff val="15000"/>
                </a:schemeClr>
              </a:solidFill>
            </a:endParaRPr>
          </a:p>
          <a:p>
            <a:r>
              <a:rPr lang="en-US" sz="2800" dirty="0">
                <a:solidFill>
                  <a:schemeClr val="tx1">
                    <a:lumMod val="85000"/>
                    <a:lumOff val="15000"/>
                  </a:schemeClr>
                </a:solidFill>
              </a:rPr>
              <a:t>A Neuron/Node in Artificial Neural Network</a:t>
            </a:r>
          </a:p>
        </p:txBody>
      </p:sp>
    </p:spTree>
    <p:extLst>
      <p:ext uri="{BB962C8B-B14F-4D97-AF65-F5344CB8AC3E}">
        <p14:creationId xmlns:p14="http://schemas.microsoft.com/office/powerpoint/2010/main" val="3269215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29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0A7D1-5911-4F1E-AC16-DE8E425230AE}"/>
              </a:ext>
            </a:extLst>
          </p:cNvPr>
          <p:cNvSpPr>
            <a:spLocks noGrp="1"/>
          </p:cNvSpPr>
          <p:nvPr>
            <p:ph type="title"/>
          </p:nvPr>
        </p:nvSpPr>
        <p:spPr/>
        <p:txBody>
          <a:bodyPr/>
          <a:lstStyle/>
          <a:p>
            <a:r>
              <a:rPr lang="en-GB" altLang="en-US" sz="4000" b="1" cap="none" spc="-73" dirty="0">
                <a:solidFill>
                  <a:srgbClr val="1CADE4"/>
                </a:solidFill>
                <a:latin typeface="Calibri"/>
                <a:ea typeface="+mn-ea"/>
                <a:cs typeface="Calibri"/>
              </a:rPr>
              <a:t>Synapse vs. weight</a:t>
            </a:r>
            <a:endParaRPr lang="en-US" sz="4000" b="1" cap="none" spc="-73" dirty="0">
              <a:solidFill>
                <a:srgbClr val="1CADE4"/>
              </a:solidFill>
              <a:latin typeface="Calibri"/>
              <a:ea typeface="+mn-ea"/>
              <a:cs typeface="Calibri"/>
            </a:endParaRPr>
          </a:p>
        </p:txBody>
      </p:sp>
      <p:pic>
        <p:nvPicPr>
          <p:cNvPr id="15364" name="Picture 4" descr="bio synapse"/>
          <p:cNvPicPr>
            <a:picLocks noChangeAspect="1" noChangeArrowheads="1"/>
          </p:cNvPicPr>
          <p:nvPr/>
        </p:nvPicPr>
        <p:blipFill>
          <a:blip r:embed="rId2">
            <a:extLst>
              <a:ext uri="{28A0092B-C50C-407E-A947-70E740481C1C}">
                <a14:useLocalDpi xmlns:a14="http://schemas.microsoft.com/office/drawing/2010/main" val="0"/>
              </a:ext>
            </a:extLst>
          </a:blip>
          <a:srcRect r="243"/>
          <a:stretch>
            <a:fillRect/>
          </a:stretch>
        </p:blipFill>
        <p:spPr bwMode="auto">
          <a:xfrm>
            <a:off x="1023938" y="3071607"/>
            <a:ext cx="4572000" cy="2263775"/>
          </a:xfrm>
          <a:prstGeom prst="rect">
            <a:avLst/>
          </a:prstGeom>
          <a:noFill/>
          <a:extLst>
            <a:ext uri="{909E8E84-426E-40DD-AFC4-6F175D3DCCD1}">
              <a14:hiddenFill xmlns:a14="http://schemas.microsoft.com/office/drawing/2010/main">
                <a:solidFill>
                  <a:srgbClr val="FFFFFF"/>
                </a:solidFill>
              </a14:hiddenFill>
            </a:ext>
          </a:extLst>
        </p:spPr>
      </p:pic>
      <p:pic>
        <p:nvPicPr>
          <p:cNvPr id="15365" name="Picture 5" descr="weigh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7363" y="3401569"/>
            <a:ext cx="4251325"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1927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normAutofit/>
          </a:bodyPr>
          <a:lstStyle/>
          <a:p>
            <a:r>
              <a:rPr lang="en-GB" altLang="en-US" sz="4000" b="1" cap="none" spc="-73" dirty="0">
                <a:solidFill>
                  <a:srgbClr val="1CADE4"/>
                </a:solidFill>
                <a:latin typeface="Calibri"/>
                <a:ea typeface="+mn-ea"/>
                <a:cs typeface="Calibri"/>
              </a:rPr>
              <a:t>Architecture of Neural Network</a:t>
            </a:r>
          </a:p>
        </p:txBody>
      </p:sp>
      <p:sp>
        <p:nvSpPr>
          <p:cNvPr id="11267" name="Rectangle 3"/>
          <p:cNvSpPr>
            <a:spLocks noGrp="1" noChangeArrowheads="1"/>
          </p:cNvSpPr>
          <p:nvPr>
            <p:ph sz="quarter" idx="13"/>
          </p:nvPr>
        </p:nvSpPr>
        <p:spPr>
          <a:xfrm>
            <a:off x="1023938" y="2222090"/>
            <a:ext cx="4120717" cy="3328965"/>
          </a:xfrm>
        </p:spPr>
        <p:txBody>
          <a:bodyPr/>
          <a:lstStyle/>
          <a:p>
            <a:r>
              <a:rPr lang="en-US" sz="2400" dirty="0"/>
              <a:t>A typical neural network contains a large number of artificial neurons called units arranged in a series of layers.</a:t>
            </a:r>
            <a:endParaRPr lang="en-GB" altLang="en-US" sz="40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1A91B339-29C8-4699-B3CE-0972C3937CBE}"/>
              </a:ext>
            </a:extLst>
          </p:cNvPr>
          <p:cNvPicPr>
            <a:picLocks noChangeAspect="1"/>
          </p:cNvPicPr>
          <p:nvPr/>
        </p:nvPicPr>
        <p:blipFill>
          <a:blip r:embed="rId2"/>
          <a:stretch>
            <a:fillRect/>
          </a:stretch>
        </p:blipFill>
        <p:spPr>
          <a:xfrm>
            <a:off x="5430935" y="1570182"/>
            <a:ext cx="6278819" cy="4469921"/>
          </a:xfrm>
          <a:prstGeom prst="rect">
            <a:avLst/>
          </a:prstGeom>
        </p:spPr>
      </p:pic>
    </p:spTree>
    <p:extLst>
      <p:ext uri="{BB962C8B-B14F-4D97-AF65-F5344CB8AC3E}">
        <p14:creationId xmlns:p14="http://schemas.microsoft.com/office/powerpoint/2010/main" val="10592367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4350</TotalTime>
  <Words>1360</Words>
  <Application>Microsoft Office PowerPoint</Application>
  <PresentationFormat>Widescreen</PresentationFormat>
  <Paragraphs>225</Paragraphs>
  <Slides>34</Slides>
  <Notes>3</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34</vt:i4>
      </vt:variant>
    </vt:vector>
  </HeadingPairs>
  <TitlesOfParts>
    <vt:vector size="46" baseType="lpstr">
      <vt:lpstr>Arial</vt:lpstr>
      <vt:lpstr>Calibri</vt:lpstr>
      <vt:lpstr>Cambria Math</vt:lpstr>
      <vt:lpstr>Courier New</vt:lpstr>
      <vt:lpstr>Segoe UI</vt:lpstr>
      <vt:lpstr>Segoe UI Light</vt:lpstr>
      <vt:lpstr>Tahoma</vt:lpstr>
      <vt:lpstr>Tw Cen MT</vt:lpstr>
      <vt:lpstr>Tw Cen MT Condensed</vt:lpstr>
      <vt:lpstr>Wingdings</vt:lpstr>
      <vt:lpstr>Wingdings 3</vt:lpstr>
      <vt:lpstr>Integral</vt:lpstr>
      <vt:lpstr>Artificial Neural Networks</vt:lpstr>
      <vt:lpstr>Agenda </vt:lpstr>
      <vt:lpstr>Artificial Neural Networks</vt:lpstr>
      <vt:lpstr>Neural networks learn from examples</vt:lpstr>
      <vt:lpstr>Introduction to Neuron</vt:lpstr>
      <vt:lpstr>Information exchange b/w Neurons</vt:lpstr>
      <vt:lpstr>Neuron vs. Node </vt:lpstr>
      <vt:lpstr>Synapse vs. weight</vt:lpstr>
      <vt:lpstr>Architecture of Neural Network</vt:lpstr>
      <vt:lpstr>Elements of Neural Networks </vt:lpstr>
      <vt:lpstr>The Single Neuron Structure</vt:lpstr>
      <vt:lpstr>Bias as extra input</vt:lpstr>
      <vt:lpstr>Network Architecture</vt:lpstr>
      <vt:lpstr>Single Layer Feed-forward </vt:lpstr>
      <vt:lpstr>Multi Layer Feed-forward </vt:lpstr>
      <vt:lpstr> Recurrent Network</vt:lpstr>
      <vt:lpstr>What are Activation Functions?</vt:lpstr>
      <vt:lpstr>Sigmoid Function  </vt:lpstr>
      <vt:lpstr>Hyperbolic Tangent function  </vt:lpstr>
      <vt:lpstr>ReLu- Rectified Linear units  </vt:lpstr>
      <vt:lpstr>Leaky ReLu  </vt:lpstr>
      <vt:lpstr>Network Architecture</vt:lpstr>
      <vt:lpstr>PowerPoint Presentation</vt:lpstr>
      <vt:lpstr>Neural Network Types</vt:lpstr>
      <vt:lpstr>Neural Network for Machine Learning</vt:lpstr>
      <vt:lpstr>Neural Network for Deep Learning</vt:lpstr>
      <vt:lpstr>How many hidden Neurons?</vt:lpstr>
      <vt:lpstr>Advantages of Neural Networks</vt:lpstr>
      <vt:lpstr>Limitations of Neural Networks</vt:lpstr>
      <vt:lpstr>Applications of Neural Networks</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Best Fit Line</dc:title>
  <dc:creator>Anshu Pandey</dc:creator>
  <cp:lastModifiedBy>Anshu Pandey</cp:lastModifiedBy>
  <cp:revision>76</cp:revision>
  <dcterms:created xsi:type="dcterms:W3CDTF">2017-06-29T12:58:44Z</dcterms:created>
  <dcterms:modified xsi:type="dcterms:W3CDTF">2020-09-01T02:54:52Z</dcterms:modified>
</cp:coreProperties>
</file>